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9207" y="166255"/>
            <a:ext cx="7658792" cy="1280160"/>
          </a:xfrm>
        </p:spPr>
        <p:txBody>
          <a:bodyPr/>
          <a:lstStyle/>
          <a:p>
            <a:r>
              <a:rPr lang="sr-Cyrl-RS" dirty="0" smtClean="0"/>
              <a:t>ТВОРБА (ГРАЂЕЊЕ) РЕЧИ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7617" y="1565420"/>
            <a:ext cx="8791575" cy="100321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r-Cyrl-CS" dirty="0"/>
              <a:t>Поступак којим се од једне речи </a:t>
            </a:r>
            <a:r>
              <a:rPr lang="sr-Cyrl-CS" dirty="0">
                <a:solidFill>
                  <a:srgbClr val="FF0000"/>
                </a:solidFill>
              </a:rPr>
              <a:t>гради (твори) </a:t>
            </a:r>
            <a:r>
              <a:rPr lang="sr-Cyrl-CS" dirty="0"/>
              <a:t>нова реч назива се </a:t>
            </a:r>
            <a:r>
              <a:rPr lang="sr-Cyrl-CS" dirty="0">
                <a:solidFill>
                  <a:srgbClr val="FF0000"/>
                </a:solidFill>
              </a:rPr>
              <a:t>грађење или творба речи.</a:t>
            </a:r>
            <a:endParaRPr lang="sr-Latn-RS" dirty="0">
              <a:solidFill>
                <a:srgbClr val="FF0000"/>
              </a:solidFill>
            </a:endParaRPr>
          </a:p>
          <a:p>
            <a:r>
              <a:rPr lang="sr-Cyrl-CS" dirty="0"/>
              <a:t> </a:t>
            </a:r>
            <a:endParaRPr lang="sr-Latn-RS" dirty="0"/>
          </a:p>
          <a:p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411" y="3084021"/>
            <a:ext cx="5469775" cy="333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2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6058" y="251752"/>
            <a:ext cx="3713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b="1" dirty="0">
                <a:solidFill>
                  <a:srgbClr val="FF0000"/>
                </a:solidFill>
              </a:rPr>
              <a:t>ТВОРБА РЕЧИ ПОМОЋУ </a:t>
            </a:r>
            <a:r>
              <a:rPr lang="sr-Cyrl-RS" b="1" dirty="0" smtClean="0">
                <a:solidFill>
                  <a:srgbClr val="FF0000"/>
                </a:solidFill>
              </a:rPr>
              <a:t>ПРЕФИКСА!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8513" y="535232"/>
            <a:ext cx="2039389" cy="4203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Закукуљено,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замумуљено,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задевећено,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задесећено.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Нико га не може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раскукуљити</a:t>
            </a: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pPr algn="ctr"/>
            <a:r>
              <a:rPr lang="sr-Cyrl-CS" dirty="0"/>
              <a:t>него онај</a:t>
            </a:r>
            <a:endParaRPr lang="sr-Latn-RS" dirty="0"/>
          </a:p>
          <a:p>
            <a:pPr algn="ctr"/>
            <a:r>
              <a:rPr lang="sr-Cyrl-CS" dirty="0"/>
              <a:t>који га је закукуљио,</a:t>
            </a:r>
            <a:endParaRPr lang="sr-Latn-RS" dirty="0"/>
          </a:p>
          <a:p>
            <a:pPr algn="ctr"/>
            <a:r>
              <a:rPr lang="sr-Cyrl-CS" dirty="0"/>
              <a:t>замумуљио,</a:t>
            </a:r>
            <a:endParaRPr lang="sr-Latn-RS" dirty="0"/>
          </a:p>
          <a:p>
            <a:pPr algn="ctr"/>
            <a:r>
              <a:rPr lang="sr-Cyrl-CS" dirty="0"/>
              <a:t>задеветио,</a:t>
            </a:r>
            <a:endParaRPr lang="sr-Latn-RS" dirty="0"/>
          </a:p>
          <a:p>
            <a:pPr algn="ctr"/>
            <a:r>
              <a:rPr lang="sr-Cyrl-CS" dirty="0"/>
              <a:t>задесетио</a:t>
            </a:r>
            <a:r>
              <a:rPr lang="sr-Cyrl-CS" dirty="0" smtClean="0"/>
              <a:t>.</a:t>
            </a:r>
          </a:p>
          <a:p>
            <a:pPr algn="ctr"/>
            <a:r>
              <a:rPr lang="sr-Cyrl-CS" dirty="0" smtClean="0"/>
              <a:t>(БРАВА)</a:t>
            </a:r>
            <a:endParaRPr lang="sr-Latn-RS" dirty="0"/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sr-Latn-R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3200914" y="643123"/>
            <a:ext cx="590204" cy="374072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0" name="TextBox 9"/>
          <p:cNvSpPr txBox="1"/>
          <p:nvPr/>
        </p:nvSpPr>
        <p:spPr>
          <a:xfrm>
            <a:off x="4630805" y="659882"/>
            <a:ext cx="3983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ОСНОВНА РЕЧ: кукуљити</a:t>
            </a:r>
          </a:p>
          <a:p>
            <a:r>
              <a:rPr lang="sr-Cyrl-RS" dirty="0" smtClean="0"/>
              <a:t>ТВОРЕНИЦЕ: </a:t>
            </a:r>
            <a:r>
              <a:rPr lang="sr-Cyrl-RS" dirty="0" smtClean="0">
                <a:solidFill>
                  <a:srgbClr val="FF0000"/>
                </a:solidFill>
              </a:rPr>
              <a:t>за</a:t>
            </a:r>
            <a:r>
              <a:rPr lang="sr-Cyrl-RS" dirty="0" smtClean="0"/>
              <a:t>кукуљити, </a:t>
            </a:r>
            <a:r>
              <a:rPr lang="sr-Cyrl-RS" dirty="0" smtClean="0">
                <a:solidFill>
                  <a:srgbClr val="FF0000"/>
                </a:solidFill>
              </a:rPr>
              <a:t>рас</a:t>
            </a:r>
            <a:r>
              <a:rPr lang="sr-Cyrl-RS" dirty="0" smtClean="0"/>
              <a:t>кукуљити</a:t>
            </a:r>
            <a:endParaRPr lang="sr-Latn-RS" dirty="0"/>
          </a:p>
        </p:txBody>
      </p:sp>
      <p:sp>
        <p:nvSpPr>
          <p:cNvPr id="20" name="Rectangle 19"/>
          <p:cNvSpPr/>
          <p:nvPr/>
        </p:nvSpPr>
        <p:spPr>
          <a:xfrm>
            <a:off x="4551250" y="1596261"/>
            <a:ext cx="4246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u="sng" dirty="0">
                <a:latin typeface="Times New Roman" panose="02020603050405020304" pitchFamily="18" charset="0"/>
                <a:ea typeface="Calibri" panose="020F0502020204030204" pitchFamily="34" charset="0"/>
              </a:rPr>
              <a:t>префикс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sr-Cyrl-CS" u="sng" dirty="0">
                <a:latin typeface="Times New Roman" panose="02020603050405020304" pitchFamily="18" charset="0"/>
                <a:ea typeface="Calibri" panose="020F0502020204030204" pitchFamily="34" charset="0"/>
              </a:rPr>
              <a:t>основна реч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         </a:t>
            </a:r>
            <a:r>
              <a:rPr lang="sr-Cyrl-CS" u="sng" dirty="0">
                <a:latin typeface="Times New Roman" panose="02020603050405020304" pitchFamily="18" charset="0"/>
                <a:ea typeface="Calibri" panose="020F0502020204030204" pitchFamily="34" charset="0"/>
              </a:rPr>
              <a:t>твореница</a:t>
            </a:r>
            <a:endParaRPr lang="sr-Latn-RS" dirty="0"/>
          </a:p>
        </p:txBody>
      </p:sp>
      <p:sp>
        <p:nvSpPr>
          <p:cNvPr id="21" name="Rectangle 20"/>
          <p:cNvSpPr/>
          <p:nvPr/>
        </p:nvSpPr>
        <p:spPr>
          <a:xfrm>
            <a:off x="4968073" y="2026207"/>
            <a:ext cx="390177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за        +  кукуљити            закукуљити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30489" y="2451663"/>
            <a:ext cx="409734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рас       +  кукуљити            раскукуљити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95955" y="2843399"/>
            <a:ext cx="348845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са        +  играч                   саиграч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95955" y="3246644"/>
            <a:ext cx="3619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за        +  грмети                 загрмети</a:t>
            </a:r>
            <a:endParaRPr lang="sr-Latn-RS" dirty="0"/>
          </a:p>
        </p:txBody>
      </p:sp>
      <p:sp>
        <p:nvSpPr>
          <p:cNvPr id="28" name="Rectangle 27"/>
          <p:cNvSpPr/>
          <p:nvPr/>
        </p:nvSpPr>
        <p:spPr>
          <a:xfrm>
            <a:off x="512620" y="4562666"/>
            <a:ext cx="11139053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sr-Cyrl-R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Делови </a:t>
            </a:r>
            <a:r>
              <a:rPr lang="sr-Cyrl-RS" sz="1600" i="1" dirty="0">
                <a:latin typeface="Times New Roman" panose="02020603050405020304" pitchFamily="18" charset="0"/>
                <a:ea typeface="Calibri" panose="020F0502020204030204" pitchFamily="34" charset="0"/>
              </a:rPr>
              <a:t>за</a:t>
            </a:r>
            <a:r>
              <a:rPr lang="sr-Cyrl-R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r-Cyrl-RS" sz="1600" i="1" dirty="0">
                <a:latin typeface="Times New Roman" panose="02020603050405020304" pitchFamily="18" charset="0"/>
                <a:ea typeface="Calibri" panose="020F0502020204030204" pitchFamily="34" charset="0"/>
              </a:rPr>
              <a:t>рас</a:t>
            </a:r>
            <a:r>
              <a:rPr lang="sr-Cyrl-R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r-Cyrl-RS" sz="1600" i="1" dirty="0">
                <a:latin typeface="Times New Roman" panose="02020603050405020304" pitchFamily="18" charset="0"/>
                <a:ea typeface="Calibri" panose="020F0502020204030204" pitchFamily="34" charset="0"/>
              </a:rPr>
              <a:t>са</a:t>
            </a:r>
            <a:r>
              <a:rPr lang="sr-Cyrl-R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…у наведеним примерима </a:t>
            </a:r>
            <a:r>
              <a:rPr lang="sr-Cyrl-R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су </a:t>
            </a:r>
            <a:r>
              <a:rPr lang="sr-Cyrl-R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напред </a:t>
            </a:r>
            <a:r>
              <a:rPr lang="sr-Cyrl-RS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припојени /</a:t>
            </a:r>
            <a:r>
              <a:rPr lang="sr-Cyrl-RS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испред речи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r-Cyrl-R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тј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sr-Cyrl-R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испред основних речи и стопили се с њима дајући речима нова значења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sr-Cyrl-R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Напред припојено </a:t>
            </a:r>
            <a:r>
              <a:rPr lang="sr-Cyrl-R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 латинском језику каже се </a:t>
            </a:r>
            <a:r>
              <a:rPr lang="en-US" sz="16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praefixum</a:t>
            </a:r>
            <a:r>
              <a:rPr lang="hr-HR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sr-Cyrl-R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отуда потиче назив</a:t>
            </a:r>
            <a:r>
              <a:rPr lang="sr-Cyrl-RS" sz="16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префикс </a:t>
            </a:r>
            <a:r>
              <a:rPr lang="sr-Cyrl-RS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делове који се додају/припајају испред речи.</a:t>
            </a:r>
            <a:endParaRPr lang="sr-Latn-R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R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sr-Cyrl-R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sr-Cyrl-R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ЗАКЉУЧАК:</a:t>
            </a:r>
            <a:endParaRPr lang="sr-Latn-RS" sz="16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Део </a:t>
            </a:r>
            <a:r>
              <a:rPr lang="sr-Cyrl-C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који се додаје испред основне речи или творбене основе назива се </a:t>
            </a:r>
            <a:r>
              <a:rPr lang="sr-Cyrl-CS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префикс</a:t>
            </a:r>
            <a:r>
              <a:rPr lang="sr-Cyrl-C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Творба речи помоћу префикса назива се </a:t>
            </a:r>
            <a:r>
              <a:rPr lang="sr-Cyrl-CS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префиксација</a:t>
            </a:r>
            <a:r>
              <a:rPr lang="sr-Cyrl-C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82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2044" y="107757"/>
            <a:ext cx="19698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2800" b="1" cap="none" spc="0" dirty="0" smtClean="0">
                <a:ln/>
                <a:solidFill>
                  <a:schemeClr val="accent3"/>
                </a:solidFill>
                <a:effectLst/>
              </a:rPr>
              <a:t>ПРЕФИКСИ:</a:t>
            </a:r>
            <a:endParaRPr lang="en-US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69075" y="630977"/>
            <a:ext cx="9961419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утичу 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на значење (прилагођава га, прецизира га), али реч и даље задржава основно значење и остаје у породици речи</a:t>
            </a: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sr-Cyrl-CS" dirty="0"/>
              <a:t>Глаголи: </a:t>
            </a:r>
            <a:r>
              <a:rPr lang="sr-Cyrl-CS" i="1" dirty="0"/>
              <a:t>закукуљити</a:t>
            </a:r>
            <a:r>
              <a:rPr lang="sr-Cyrl-CS" dirty="0"/>
              <a:t>, </a:t>
            </a:r>
            <a:r>
              <a:rPr lang="sr-Cyrl-CS" i="1" dirty="0"/>
              <a:t>замумуљити</a:t>
            </a:r>
            <a:r>
              <a:rPr lang="sr-Cyrl-CS" dirty="0"/>
              <a:t>, </a:t>
            </a:r>
            <a:r>
              <a:rPr lang="sr-Cyrl-CS" i="1" dirty="0"/>
              <a:t>задевети</a:t>
            </a:r>
            <a:r>
              <a:rPr lang="sr-Cyrl-CS" dirty="0"/>
              <a:t>ти, </a:t>
            </a:r>
            <a:r>
              <a:rPr lang="sr-Cyrl-CS" i="1" dirty="0"/>
              <a:t>задесетити</a:t>
            </a:r>
            <a:r>
              <a:rPr lang="sr-Cyrl-CS" dirty="0"/>
              <a:t> означавају запетљавање радње, а променом префикса: </a:t>
            </a:r>
            <a:r>
              <a:rPr lang="sr-Cyrl-CS" i="1" dirty="0"/>
              <a:t>разкукуљити</a:t>
            </a:r>
            <a:r>
              <a:rPr lang="sr-Cyrl-CS" dirty="0"/>
              <a:t>, </a:t>
            </a:r>
            <a:r>
              <a:rPr lang="sr-Cyrl-CS" i="1" dirty="0"/>
              <a:t>размумуљити</a:t>
            </a:r>
            <a:r>
              <a:rPr lang="sr-Cyrl-CS" dirty="0"/>
              <a:t>, </a:t>
            </a:r>
            <a:r>
              <a:rPr lang="sr-Cyrl-CS" i="1" dirty="0"/>
              <a:t>раздевети</a:t>
            </a:r>
            <a:r>
              <a:rPr lang="sr-Cyrl-CS" dirty="0"/>
              <a:t>ти, </a:t>
            </a:r>
            <a:r>
              <a:rPr lang="sr-Cyrl-CS" i="1" dirty="0"/>
              <a:t>раздесетити</a:t>
            </a:r>
            <a:r>
              <a:rPr lang="sr-Cyrl-CS" dirty="0"/>
              <a:t> означавају распетљавање радње</a:t>
            </a:r>
            <a:r>
              <a:rPr lang="sr-Cyrl-CS" dirty="0" smtClean="0"/>
              <a:t>.) </a:t>
            </a:r>
            <a:endParaRPr lang="sr-Latn-RS" dirty="0"/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префикси су најчешће 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настали од предлога. 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828232"/>
              </p:ext>
            </p:extLst>
          </p:nvPr>
        </p:nvGraphicFramePr>
        <p:xfrm>
          <a:off x="1737360" y="3073940"/>
          <a:ext cx="8587047" cy="2719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87047">
                  <a:extLst>
                    <a:ext uri="{9D8B030D-6E8A-4147-A177-3AD203B41FA5}">
                      <a16:colId xmlns:a16="http://schemas.microsoft.com/office/drawing/2014/main" val="12524696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solidFill>
                            <a:srgbClr val="FF0000"/>
                          </a:solidFill>
                          <a:effectLst/>
                        </a:rPr>
                        <a:t>Примери </a:t>
                      </a:r>
                      <a:r>
                        <a:rPr lang="sr-Cyrl-CS" sz="1800" dirty="0">
                          <a:solidFill>
                            <a:srgbClr val="FF0000"/>
                          </a:solidFill>
                          <a:effectLst/>
                        </a:rPr>
                        <a:t>префикса који нису предлози и </a:t>
                      </a:r>
                      <a:r>
                        <a:rPr lang="sr-Cyrl-CS" sz="1800" dirty="0" smtClean="0">
                          <a:solidFill>
                            <a:srgbClr val="FF0000"/>
                          </a:solidFill>
                          <a:effectLst/>
                        </a:rPr>
                        <a:t>врсте </a:t>
                      </a:r>
                      <a:r>
                        <a:rPr lang="sr-Cyrl-CS" sz="1800" dirty="0">
                          <a:solidFill>
                            <a:srgbClr val="FF0000"/>
                          </a:solidFill>
                          <a:effectLst/>
                        </a:rPr>
                        <a:t>речи могу настати префиксацијом.</a:t>
                      </a:r>
                      <a:endParaRPr lang="sr-Latn-RS" sz="1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r-Cyrl-CS" sz="1800" dirty="0">
                          <a:solidFill>
                            <a:srgbClr val="FF0000"/>
                          </a:solidFill>
                          <a:effectLst/>
                        </a:rPr>
                        <a:t>речца не </a:t>
                      </a:r>
                      <a:r>
                        <a:rPr lang="sr-Cyrl-CS" sz="1800" dirty="0">
                          <a:effectLst/>
                        </a:rPr>
                        <a:t>(не + човек = нечовек, не + ко = неко…);</a:t>
                      </a:r>
                      <a:endParaRPr lang="sr-Latn-R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r-Cyrl-CS" sz="1800" dirty="0">
                          <a:solidFill>
                            <a:srgbClr val="FF0000"/>
                          </a:solidFill>
                          <a:effectLst/>
                        </a:rPr>
                        <a:t>речца ни </a:t>
                      </a:r>
                      <a:r>
                        <a:rPr lang="sr-Cyrl-CS" sz="1800" dirty="0">
                          <a:effectLst/>
                        </a:rPr>
                        <a:t>(ни + мало = нимало, ни + ко = нико…);</a:t>
                      </a:r>
                      <a:endParaRPr lang="sr-Latn-RS" sz="18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r-Cyrl-CS" sz="1800" dirty="0">
                          <a:solidFill>
                            <a:srgbClr val="FF0000"/>
                          </a:solidFill>
                          <a:effectLst/>
                        </a:rPr>
                        <a:t>везник и</a:t>
                      </a:r>
                      <a:r>
                        <a:rPr lang="sr-Cyrl-CS" sz="1800" dirty="0">
                          <a:effectLst/>
                        </a:rPr>
                        <a:t> (и + мало = имало; и + ко = ико…)…</a:t>
                      </a:r>
                      <a:endParaRPr lang="sr-Latn-RS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effectLst/>
                        </a:rPr>
                        <a:t>Префиксацијом могу настајати </a:t>
                      </a:r>
                      <a:r>
                        <a:rPr lang="sr-Cyrl-CS" sz="1800" u="sng" dirty="0">
                          <a:effectLst/>
                        </a:rPr>
                        <a:t>именице </a:t>
                      </a:r>
                      <a:r>
                        <a:rPr lang="sr-Cyrl-CS" sz="1800" dirty="0">
                          <a:effectLst/>
                        </a:rPr>
                        <a:t>(небрига, подврста, прадеда…), </a:t>
                      </a:r>
                      <a:r>
                        <a:rPr lang="sr-Cyrl-CS" sz="1800" u="sng" dirty="0">
                          <a:effectLst/>
                        </a:rPr>
                        <a:t>придеви</a:t>
                      </a:r>
                      <a:r>
                        <a:rPr lang="sr-Cyrl-CS" sz="1800" dirty="0">
                          <a:effectLst/>
                        </a:rPr>
                        <a:t> (онизак, сулуд, антиратни</a:t>
                      </a:r>
                      <a:r>
                        <a:rPr lang="sr-Cyrl-CS" sz="1800" dirty="0" smtClean="0">
                          <a:effectLst/>
                        </a:rPr>
                        <a:t>…),</a:t>
                      </a:r>
                      <a:r>
                        <a:rPr lang="sr-Cyrl-CS" sz="1800" baseline="0" dirty="0" smtClean="0">
                          <a:effectLst/>
                        </a:rPr>
                        <a:t> </a:t>
                      </a:r>
                      <a:r>
                        <a:rPr lang="sr-Cyrl-CS" sz="1800" u="sng" dirty="0" smtClean="0">
                          <a:effectLst/>
                        </a:rPr>
                        <a:t>глаголи</a:t>
                      </a:r>
                      <a:r>
                        <a:rPr lang="sr-Cyrl-CS" sz="1800" dirty="0" smtClean="0">
                          <a:effectLst/>
                        </a:rPr>
                        <a:t> </a:t>
                      </a:r>
                      <a:r>
                        <a:rPr lang="sr-Cyrl-CS" sz="1800" dirty="0">
                          <a:effectLst/>
                        </a:rPr>
                        <a:t>(назвати, обухватити, одбацити…), </a:t>
                      </a:r>
                      <a:r>
                        <a:rPr lang="sr-Cyrl-CS" sz="1800" u="sng" dirty="0">
                          <a:effectLst/>
                        </a:rPr>
                        <a:t>заменице</a:t>
                      </a:r>
                      <a:r>
                        <a:rPr lang="sr-Cyrl-CS" sz="1800" dirty="0">
                          <a:effectLst/>
                        </a:rPr>
                        <a:t> (неко, ништа, свачији…), </a:t>
                      </a:r>
                      <a:r>
                        <a:rPr lang="sr-Cyrl-CS" sz="1800" u="sng" dirty="0">
                          <a:effectLst/>
                        </a:rPr>
                        <a:t>прилози</a:t>
                      </a:r>
                      <a:r>
                        <a:rPr lang="sr-Cyrl-CS" sz="1800" dirty="0">
                          <a:effectLst/>
                        </a:rPr>
                        <a:t> олако, немогуће, превише…), </a:t>
                      </a:r>
                      <a:r>
                        <a:rPr lang="sr-Cyrl-CS" sz="1800" u="sng" dirty="0">
                          <a:effectLst/>
                        </a:rPr>
                        <a:t>предлози</a:t>
                      </a:r>
                      <a:r>
                        <a:rPr lang="sr-Cyrl-CS" sz="1800" dirty="0">
                          <a:effectLst/>
                        </a:rPr>
                        <a:t> (уздуж, попреко, поред…). </a:t>
                      </a:r>
                      <a:endParaRPr lang="sr-Latn-RS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effectLst/>
                        </a:rPr>
                        <a:t> </a:t>
                      </a:r>
                      <a:endParaRPr lang="sr-Latn-R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8380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01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6952" y="260065"/>
            <a:ext cx="2806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b="1" dirty="0">
                <a:solidFill>
                  <a:srgbClr val="FF0000"/>
                </a:solidFill>
              </a:rPr>
              <a:t>ТВОРБА РЕЧИ </a:t>
            </a:r>
            <a:r>
              <a:rPr lang="sr-Cyrl-RS" b="1" dirty="0" smtClean="0">
                <a:solidFill>
                  <a:srgbClr val="FF0000"/>
                </a:solidFill>
              </a:rPr>
              <a:t>СЛАГАЊЕМ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12668" y="939338"/>
            <a:ext cx="2011681" cy="349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ПРОСТО СЛАГАЊЕ</a:t>
            </a:r>
            <a:endParaRPr lang="sr-Latn-RS" dirty="0"/>
          </a:p>
        </p:txBody>
      </p:sp>
      <p:sp>
        <p:nvSpPr>
          <p:cNvPr id="4" name="Right Arrow 3"/>
          <p:cNvSpPr/>
          <p:nvPr/>
        </p:nvSpPr>
        <p:spPr>
          <a:xfrm>
            <a:off x="3765665" y="939338"/>
            <a:ext cx="947651" cy="3491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Rounded Rectangle 4"/>
          <p:cNvSpPr/>
          <p:nvPr/>
        </p:nvSpPr>
        <p:spPr>
          <a:xfrm>
            <a:off x="4854632" y="739833"/>
            <a:ext cx="6409113" cy="8063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i="1" dirty="0"/>
              <a:t>бубамара</a:t>
            </a:r>
            <a:r>
              <a:rPr lang="sr-Cyrl-CS" dirty="0"/>
              <a:t>, </a:t>
            </a:r>
            <a:r>
              <a:rPr lang="sr-Cyrl-CS" i="1" dirty="0"/>
              <a:t>Београд</a:t>
            </a:r>
            <a:r>
              <a:rPr lang="sr-Cyrl-CS" dirty="0"/>
              <a:t> и </a:t>
            </a:r>
            <a:r>
              <a:rPr lang="sr-Cyrl-CS" i="1" dirty="0" smtClean="0"/>
              <a:t>стармали</a:t>
            </a:r>
          </a:p>
          <a:p>
            <a:pPr algn="ctr"/>
            <a:r>
              <a:rPr lang="sr-Cyrl-CS" dirty="0"/>
              <a:t>(</a:t>
            </a:r>
            <a:r>
              <a:rPr lang="sr-Cyrl-CS" i="1" dirty="0"/>
              <a:t>буба</a:t>
            </a:r>
            <a:r>
              <a:rPr lang="sr-Cyrl-CS" dirty="0"/>
              <a:t> + </a:t>
            </a:r>
            <a:r>
              <a:rPr lang="sr-Cyrl-CS" i="1" dirty="0"/>
              <a:t>мара</a:t>
            </a:r>
            <a:r>
              <a:rPr lang="sr-Cyrl-CS" dirty="0"/>
              <a:t>; </a:t>
            </a:r>
            <a:r>
              <a:rPr lang="sr-Cyrl-CS" i="1" dirty="0"/>
              <a:t>бео</a:t>
            </a:r>
            <a:r>
              <a:rPr lang="sr-Cyrl-CS" dirty="0"/>
              <a:t> + </a:t>
            </a:r>
            <a:r>
              <a:rPr lang="sr-Cyrl-CS" i="1" dirty="0"/>
              <a:t>град</a:t>
            </a:r>
            <a:r>
              <a:rPr lang="sr-Cyrl-CS" dirty="0"/>
              <a:t>; </a:t>
            </a:r>
            <a:r>
              <a:rPr lang="sr-Cyrl-CS" i="1" dirty="0"/>
              <a:t>стар</a:t>
            </a:r>
            <a:r>
              <a:rPr lang="sr-Cyrl-CS" dirty="0"/>
              <a:t> + </a:t>
            </a:r>
            <a:r>
              <a:rPr lang="sr-Cyrl-CS" i="1" dirty="0"/>
              <a:t>мали</a:t>
            </a:r>
            <a:r>
              <a:rPr lang="sr-Cyrl-CS" dirty="0"/>
              <a:t>)</a:t>
            </a:r>
            <a:endParaRPr lang="sr-Latn-RS" dirty="0"/>
          </a:p>
        </p:txBody>
      </p:sp>
      <p:sp>
        <p:nvSpPr>
          <p:cNvPr id="6" name="Rounded Rectangle 5"/>
          <p:cNvSpPr/>
          <p:nvPr/>
        </p:nvSpPr>
        <p:spPr>
          <a:xfrm>
            <a:off x="1612668" y="1820488"/>
            <a:ext cx="2011681" cy="1197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СЛАГАЊЕ СА СПОЈНИМ ВОКАЛОМ</a:t>
            </a:r>
            <a:endParaRPr lang="sr-Latn-RS" dirty="0"/>
          </a:p>
        </p:txBody>
      </p:sp>
      <p:sp>
        <p:nvSpPr>
          <p:cNvPr id="7" name="Right Arrow 6"/>
          <p:cNvSpPr/>
          <p:nvPr/>
        </p:nvSpPr>
        <p:spPr>
          <a:xfrm>
            <a:off x="3693621" y="2247208"/>
            <a:ext cx="947651" cy="3491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8" name="Rounded Rectangle 7"/>
          <p:cNvSpPr/>
          <p:nvPr/>
        </p:nvSpPr>
        <p:spPr>
          <a:xfrm>
            <a:off x="4854631" y="2018608"/>
            <a:ext cx="6409113" cy="8063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i="1" dirty="0"/>
              <a:t>глувонем</a:t>
            </a:r>
            <a:r>
              <a:rPr lang="sr-Cyrl-CS" dirty="0"/>
              <a:t>, </a:t>
            </a:r>
            <a:r>
              <a:rPr lang="sr-Cyrl-CS" i="1" dirty="0"/>
              <a:t>пароброд</a:t>
            </a:r>
            <a:r>
              <a:rPr lang="sr-Cyrl-CS" dirty="0"/>
              <a:t> и </a:t>
            </a:r>
            <a:r>
              <a:rPr lang="sr-Cyrl-CS" i="1" dirty="0"/>
              <a:t>кућевласник </a:t>
            </a:r>
            <a:endParaRPr lang="sr-Cyrl-CS" i="1" dirty="0" smtClean="0"/>
          </a:p>
          <a:p>
            <a:pPr algn="ctr"/>
            <a:r>
              <a:rPr lang="sr-Cyrl-CS" dirty="0" smtClean="0"/>
              <a:t>(</a:t>
            </a:r>
            <a:r>
              <a:rPr lang="sr-Cyrl-CS" i="1" dirty="0" smtClean="0"/>
              <a:t>глув</a:t>
            </a:r>
            <a:r>
              <a:rPr lang="sr-Cyrl-CS" dirty="0" smtClean="0"/>
              <a:t> + О + нем;  </a:t>
            </a:r>
            <a:r>
              <a:rPr lang="sr-Cyrl-CS" i="1" dirty="0" smtClean="0"/>
              <a:t>пара + О + брод; </a:t>
            </a:r>
            <a:r>
              <a:rPr lang="sr-Cyrl-CS" dirty="0" smtClean="0"/>
              <a:t> </a:t>
            </a:r>
            <a:r>
              <a:rPr lang="sr-Cyrl-CS" i="1" dirty="0" smtClean="0"/>
              <a:t>кућа</a:t>
            </a:r>
            <a:r>
              <a:rPr lang="sr-Cyrl-CS" dirty="0" smtClean="0"/>
              <a:t> </a:t>
            </a:r>
            <a:r>
              <a:rPr lang="sr-Cyrl-CS" dirty="0"/>
              <a:t>+ </a:t>
            </a:r>
            <a:r>
              <a:rPr lang="sr-Cyrl-CS" dirty="0" smtClean="0"/>
              <a:t>Е + </a:t>
            </a:r>
            <a:r>
              <a:rPr lang="sr-Cyrl-CS" i="1" dirty="0" smtClean="0"/>
              <a:t>власник</a:t>
            </a:r>
            <a:r>
              <a:rPr lang="sr-Cyrl-CS" dirty="0" smtClean="0"/>
              <a:t>)</a:t>
            </a:r>
            <a:endParaRPr lang="sr-Latn-RS" dirty="0"/>
          </a:p>
        </p:txBody>
      </p:sp>
      <p:sp>
        <p:nvSpPr>
          <p:cNvPr id="9" name="Cloud Callout 8"/>
          <p:cNvSpPr/>
          <p:nvPr/>
        </p:nvSpPr>
        <p:spPr>
          <a:xfrm>
            <a:off x="4929447" y="3017521"/>
            <a:ext cx="7107382" cy="28512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речи </a:t>
            </a:r>
            <a:r>
              <a:rPr lang="sr-Cyrl-CS" i="1" dirty="0"/>
              <a:t>глувонем</a:t>
            </a:r>
            <a:r>
              <a:rPr lang="sr-Cyrl-CS" dirty="0"/>
              <a:t>, </a:t>
            </a:r>
            <a:r>
              <a:rPr lang="sr-Cyrl-CS" i="1" dirty="0"/>
              <a:t>пароброд</a:t>
            </a:r>
            <a:r>
              <a:rPr lang="sr-Cyrl-CS" dirty="0"/>
              <a:t> и </a:t>
            </a:r>
            <a:r>
              <a:rPr lang="sr-Cyrl-CS" i="1" dirty="0"/>
              <a:t>кућевласник </a:t>
            </a:r>
            <a:r>
              <a:rPr lang="sr-Cyrl-CS" dirty="0"/>
              <a:t>настале </a:t>
            </a:r>
            <a:r>
              <a:rPr lang="sr-Cyrl-CS" dirty="0" smtClean="0"/>
              <a:t>су слагањем/спајањем </a:t>
            </a:r>
            <a:r>
              <a:rPr lang="sr-Cyrl-CS" dirty="0"/>
              <a:t>речи</a:t>
            </a:r>
            <a:r>
              <a:rPr lang="sr-Cyrl-CS" i="1" dirty="0"/>
              <a:t> глув </a:t>
            </a:r>
            <a:r>
              <a:rPr lang="sr-Cyrl-CS" dirty="0"/>
              <a:t>и</a:t>
            </a:r>
            <a:r>
              <a:rPr lang="sr-Cyrl-CS" i="1" dirty="0"/>
              <a:t> нем</a:t>
            </a:r>
            <a:r>
              <a:rPr lang="sr-Cyrl-CS" dirty="0"/>
              <a:t>,</a:t>
            </a:r>
            <a:r>
              <a:rPr lang="sr-Cyrl-CS" i="1" dirty="0"/>
              <a:t> пара </a:t>
            </a:r>
            <a:r>
              <a:rPr lang="sr-Cyrl-CS" dirty="0"/>
              <a:t>и</a:t>
            </a:r>
            <a:r>
              <a:rPr lang="sr-Cyrl-CS" i="1" dirty="0"/>
              <a:t> брод</a:t>
            </a:r>
            <a:r>
              <a:rPr lang="sr-Cyrl-CS" dirty="0"/>
              <a:t>,</a:t>
            </a:r>
            <a:r>
              <a:rPr lang="sr-Cyrl-CS" i="1" dirty="0"/>
              <a:t> кућа </a:t>
            </a:r>
            <a:r>
              <a:rPr lang="sr-Cyrl-CS" dirty="0"/>
              <a:t>и</a:t>
            </a:r>
            <a:r>
              <a:rPr lang="sr-Cyrl-CS" i="1" dirty="0"/>
              <a:t> власник </a:t>
            </a:r>
            <a:r>
              <a:rPr lang="sr-Cyrl-CS" dirty="0"/>
              <a:t>(сличност), али да је слагање/спајање ових речи извршено помоћу вокала </a:t>
            </a:r>
            <a:r>
              <a:rPr lang="sr-Cyrl-CS" i="1" dirty="0"/>
              <a:t>о</a:t>
            </a:r>
            <a:r>
              <a:rPr lang="sr-Cyrl-CS" dirty="0"/>
              <a:t> и </a:t>
            </a:r>
            <a:r>
              <a:rPr lang="sr-Cyrl-CS" i="1" dirty="0"/>
              <a:t>е </a:t>
            </a:r>
            <a:r>
              <a:rPr lang="sr-Cyrl-CS" dirty="0"/>
              <a:t> (разлика</a:t>
            </a:r>
            <a:endParaRPr lang="sr-Latn-RS" dirty="0"/>
          </a:p>
        </p:txBody>
      </p:sp>
      <p:sp>
        <p:nvSpPr>
          <p:cNvPr id="10" name="Rectangle 9"/>
          <p:cNvSpPr/>
          <p:nvPr/>
        </p:nvSpPr>
        <p:spPr>
          <a:xfrm>
            <a:off x="364633" y="5744401"/>
            <a:ext cx="6657976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2000" b="1" cap="none" spc="0" dirty="0" smtClean="0">
                <a:ln/>
                <a:solidFill>
                  <a:schemeClr val="accent3"/>
                </a:solidFill>
                <a:effectLst/>
              </a:rPr>
              <a:t>Запази, уочи сличност и разлику </a:t>
            </a:r>
          </a:p>
          <a:p>
            <a:pPr algn="ctr"/>
            <a:r>
              <a:rPr lang="sr-Cyrl-RS" sz="2000" b="1" cap="none" spc="0" dirty="0" smtClean="0">
                <a:ln/>
                <a:solidFill>
                  <a:schemeClr val="accent3"/>
                </a:solidFill>
                <a:effectLst/>
              </a:rPr>
              <a:t>у настанку речи насталим простим слагањем и слагањем</a:t>
            </a:r>
          </a:p>
          <a:p>
            <a:pPr algn="ctr"/>
            <a:r>
              <a:rPr lang="sr-Cyrl-RS" sz="2000" b="1" dirty="0" smtClean="0">
                <a:ln/>
                <a:solidFill>
                  <a:schemeClr val="accent3"/>
                </a:solidFill>
              </a:rPr>
              <a:t>са спојним вокалом!</a:t>
            </a:r>
            <a:endParaRPr lang="sr-Cyrl-RS" sz="20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4023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5949" y="629056"/>
            <a:ext cx="9587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Начин грађења/творбе речи при којем од двеју речи или њихових творбених основа настаје нова реч назива се </a:t>
            </a:r>
            <a:r>
              <a:rPr lang="sr-Cyrl-C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слагање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Речи које настају слагањем називају се </a:t>
            </a:r>
            <a:r>
              <a:rPr lang="sr-Cyrl-C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сложене речи 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или </a:t>
            </a:r>
            <a:r>
              <a:rPr lang="sr-Cyrl-C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сложенице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Сложенице се граде/творе на два начина: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простим слагањем/спајањем двеју речи или творбених основа (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чувар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кућа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зим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зелен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sr-Latn-R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слагањем/спајањем двеју речи или творбених основа спојним вокалом (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риб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+ 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лов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југ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sr-Cyrl-C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запад</a:t>
            </a:r>
            <a:r>
              <a:rPr lang="sr-Cyrl-C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sr-Latn-R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670" y="3133898"/>
            <a:ext cx="9493134" cy="324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51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9011" y="149320"/>
            <a:ext cx="61212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/>
                <a:solidFill>
                  <a:schemeClr val="accent3"/>
                </a:solidFill>
                <a:effectLst/>
              </a:rPr>
              <a:t>СИСТЕМАТИЗАЦИЈА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58634"/>
              </p:ext>
            </p:extLst>
          </p:nvPr>
        </p:nvGraphicFramePr>
        <p:xfrm>
          <a:off x="1172095" y="1347455"/>
          <a:ext cx="10241280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1280">
                  <a:extLst>
                    <a:ext uri="{9D8B030D-6E8A-4147-A177-3AD203B41FA5}">
                      <a16:colId xmlns:a16="http://schemas.microsoft.com/office/drawing/2014/main" val="1287803838"/>
                    </a:ext>
                  </a:extLst>
                </a:gridCol>
              </a:tblGrid>
              <a:tr h="373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3200" dirty="0">
                          <a:effectLst/>
                        </a:rPr>
                        <a:t>РЕЧИ ПРЕМА НАСТАНКУ</a:t>
                      </a:r>
                      <a:endParaRPr lang="sr-Latn-R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007159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19018"/>
              </p:ext>
            </p:extLst>
          </p:nvPr>
        </p:nvGraphicFramePr>
        <p:xfrm>
          <a:off x="889460" y="2183092"/>
          <a:ext cx="10981113" cy="1439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3053">
                  <a:extLst>
                    <a:ext uri="{9D8B030D-6E8A-4147-A177-3AD203B41FA5}">
                      <a16:colId xmlns:a16="http://schemas.microsoft.com/office/drawing/2014/main" val="3454729963"/>
                    </a:ext>
                  </a:extLst>
                </a:gridCol>
                <a:gridCol w="747519">
                  <a:extLst>
                    <a:ext uri="{9D8B030D-6E8A-4147-A177-3AD203B41FA5}">
                      <a16:colId xmlns:a16="http://schemas.microsoft.com/office/drawing/2014/main" val="3605307371"/>
                    </a:ext>
                  </a:extLst>
                </a:gridCol>
                <a:gridCol w="5090541">
                  <a:extLst>
                    <a:ext uri="{9D8B030D-6E8A-4147-A177-3AD203B41FA5}">
                      <a16:colId xmlns:a16="http://schemas.microsoft.com/office/drawing/2014/main" val="1309528842"/>
                    </a:ext>
                  </a:extLst>
                </a:gridCol>
              </a:tblGrid>
              <a:tr h="488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800" dirty="0">
                          <a:solidFill>
                            <a:srgbClr val="FF0000"/>
                          </a:solidFill>
                          <a:effectLst/>
                        </a:rPr>
                        <a:t>Просте</a:t>
                      </a:r>
                      <a:endParaRPr lang="sr-Latn-RS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800" dirty="0">
                          <a:effectLst/>
                        </a:rPr>
                        <a:t>Нису настале од других </a:t>
                      </a:r>
                      <a:r>
                        <a:rPr lang="sr-Cyrl-CS" sz="2800" dirty="0" smtClean="0">
                          <a:effectLst/>
                        </a:rPr>
                        <a:t>речи</a:t>
                      </a:r>
                      <a:endParaRPr lang="sr-Latn-RS" sz="2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800" dirty="0">
                          <a:effectLst/>
                        </a:rPr>
                        <a:t> </a:t>
                      </a:r>
                      <a:endParaRPr lang="sr-Latn-R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800" dirty="0">
                          <a:effectLst/>
                        </a:rPr>
                        <a:t> </a:t>
                      </a:r>
                      <a:endParaRPr lang="sr-Latn-RS" sz="2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800" dirty="0">
                          <a:effectLst/>
                        </a:rPr>
                        <a:t> </a:t>
                      </a:r>
                      <a:endParaRPr lang="sr-Latn-R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800" dirty="0">
                          <a:solidFill>
                            <a:srgbClr val="FF0000"/>
                          </a:solidFill>
                          <a:effectLst/>
                        </a:rPr>
                        <a:t>Творенице</a:t>
                      </a:r>
                      <a:endParaRPr lang="sr-Latn-RS" sz="28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800" dirty="0">
                          <a:effectLst/>
                        </a:rPr>
                        <a:t>Настале од других </a:t>
                      </a:r>
                      <a:r>
                        <a:rPr lang="sr-Cyrl-CS" sz="2800" dirty="0" smtClean="0">
                          <a:effectLst/>
                        </a:rPr>
                        <a:t>речи</a:t>
                      </a:r>
                      <a:endParaRPr lang="sr-Latn-R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51229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145579"/>
              </p:ext>
            </p:extLst>
          </p:nvPr>
        </p:nvGraphicFramePr>
        <p:xfrm>
          <a:off x="1737360" y="4264738"/>
          <a:ext cx="9534697" cy="2076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2958">
                  <a:extLst>
                    <a:ext uri="{9D8B030D-6E8A-4147-A177-3AD203B41FA5}">
                      <a16:colId xmlns:a16="http://schemas.microsoft.com/office/drawing/2014/main" val="96819278"/>
                    </a:ext>
                  </a:extLst>
                </a:gridCol>
                <a:gridCol w="304298">
                  <a:extLst>
                    <a:ext uri="{9D8B030D-6E8A-4147-A177-3AD203B41FA5}">
                      <a16:colId xmlns:a16="http://schemas.microsoft.com/office/drawing/2014/main" val="3710498579"/>
                    </a:ext>
                  </a:extLst>
                </a:gridCol>
                <a:gridCol w="2434391">
                  <a:extLst>
                    <a:ext uri="{9D8B030D-6E8A-4147-A177-3AD203B41FA5}">
                      <a16:colId xmlns:a16="http://schemas.microsoft.com/office/drawing/2014/main" val="1808892689"/>
                    </a:ext>
                  </a:extLst>
                </a:gridCol>
                <a:gridCol w="405732">
                  <a:extLst>
                    <a:ext uri="{9D8B030D-6E8A-4147-A177-3AD203B41FA5}">
                      <a16:colId xmlns:a16="http://schemas.microsoft.com/office/drawing/2014/main" val="473839965"/>
                    </a:ext>
                  </a:extLst>
                </a:gridCol>
                <a:gridCol w="4057318">
                  <a:extLst>
                    <a:ext uri="{9D8B030D-6E8A-4147-A177-3AD203B41FA5}">
                      <a16:colId xmlns:a16="http://schemas.microsoft.com/office/drawing/2014/main" val="1082203838"/>
                    </a:ext>
                  </a:extLst>
                </a:gridCol>
              </a:tblGrid>
              <a:tr h="1529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bg2"/>
                          </a:solidFill>
                          <a:effectLst/>
                        </a:rPr>
                        <a:t>Суфиксацијом</a:t>
                      </a:r>
                      <a:endParaRPr lang="sr-Latn-RS" sz="24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</a:rPr>
                        <a:t>(помоћу суфикса)</a:t>
                      </a:r>
                      <a:endParaRPr lang="sr-Latn-R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</a:rPr>
                        <a:t> </a:t>
                      </a:r>
                      <a:endParaRPr lang="sr-Latn-RS" sz="2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</a:rPr>
                        <a:t>    </a:t>
                      </a:r>
                      <a:endParaRPr lang="sr-Latn-R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bg2"/>
                          </a:solidFill>
                          <a:effectLst/>
                        </a:rPr>
                        <a:t>Префиксацијом</a:t>
                      </a:r>
                      <a:endParaRPr lang="sr-Latn-RS" sz="24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</a:rPr>
                        <a:t>(помоћу префикса)</a:t>
                      </a:r>
                      <a:endParaRPr lang="sr-Latn-R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</a:rPr>
                        <a:t> </a:t>
                      </a:r>
                      <a:endParaRPr lang="sr-Latn-R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bg2"/>
                          </a:solidFill>
                          <a:effectLst/>
                        </a:rPr>
                        <a:t>Слагањем</a:t>
                      </a:r>
                      <a:endParaRPr lang="sr-Latn-RS" sz="2400" dirty="0">
                        <a:solidFill>
                          <a:schemeClr val="bg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</a:rPr>
                        <a:t>(простим спајањем двеју речи;</a:t>
                      </a:r>
                      <a:endParaRPr lang="sr-Latn-RS" sz="2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effectLst/>
                        </a:rPr>
                        <a:t>спајањем помоћу спојног вокала)</a:t>
                      </a:r>
                      <a:endParaRPr lang="sr-Latn-R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6340086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3707476" y="3651442"/>
            <a:ext cx="4372495" cy="554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380016" y="3651442"/>
            <a:ext cx="1699955" cy="521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104909" y="3653443"/>
            <a:ext cx="879069" cy="552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73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753986" y="241069"/>
            <a:ext cx="4214552" cy="532845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НИК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НИЦА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ИОНИЦА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ИЛИШТЕ</a:t>
            </a:r>
          </a:p>
          <a:p>
            <a:pPr algn="ctr"/>
            <a:r>
              <a:rPr lang="sr-Cyrl-RS" dirty="0" smtClean="0"/>
              <a:t>ПРЕД</a:t>
            </a:r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НИК</a:t>
            </a:r>
          </a:p>
          <a:p>
            <a:pPr algn="ctr"/>
            <a:r>
              <a:rPr lang="sr-Cyrl-RS" dirty="0" smtClean="0"/>
              <a:t>ПРЕ</a:t>
            </a:r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ИТИ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НИШТВО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ИЛИЦА</a:t>
            </a:r>
          </a:p>
          <a:p>
            <a:pPr algn="ctr"/>
            <a:r>
              <a:rPr lang="sr-Cyrl-RS" dirty="0" smtClean="0"/>
              <a:t>ИЗ</a:t>
            </a:r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ИТИ</a:t>
            </a:r>
          </a:p>
          <a:p>
            <a:pPr algn="ctr"/>
            <a:r>
              <a:rPr lang="sr-Cyrl-RS" dirty="0" smtClean="0"/>
              <a:t>У</a:t>
            </a:r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ИТИ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АН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ЊА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ИША</a:t>
            </a:r>
            <a:endParaRPr lang="sr-Latn-RS" dirty="0"/>
          </a:p>
        </p:txBody>
      </p:sp>
      <p:sp>
        <p:nvSpPr>
          <p:cNvPr id="3" name="Oval 2"/>
          <p:cNvSpPr/>
          <p:nvPr/>
        </p:nvSpPr>
        <p:spPr>
          <a:xfrm>
            <a:off x="2876204" y="5569527"/>
            <a:ext cx="2119745" cy="11471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Rectangle 3"/>
          <p:cNvSpPr/>
          <p:nvPr/>
        </p:nvSpPr>
        <p:spPr>
          <a:xfrm>
            <a:off x="3193872" y="5698065"/>
            <a:ext cx="14280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/>
                <a:solidFill>
                  <a:schemeClr val="accent3"/>
                </a:solidFill>
                <a:effectLst/>
              </a:rPr>
              <a:t>РАД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6608619" y="556953"/>
            <a:ext cx="1870364" cy="90608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РАД</a:t>
            </a:r>
            <a:r>
              <a:rPr lang="sr-Cyrl-RS" dirty="0" smtClean="0"/>
              <a:t>АР</a:t>
            </a:r>
            <a:endParaRPr lang="sr-Latn-RS" dirty="0"/>
          </a:p>
        </p:txBody>
      </p:sp>
      <p:sp>
        <p:nvSpPr>
          <p:cNvPr id="6" name="Oval 5"/>
          <p:cNvSpPr/>
          <p:nvPr/>
        </p:nvSpPr>
        <p:spPr>
          <a:xfrm>
            <a:off x="8728363" y="448887"/>
            <a:ext cx="2552007" cy="114715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НЕМА ИСТО ЗНАЧЕЊЕ КАО РЕЧ РАД</a:t>
            </a:r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6301047" y="2244436"/>
            <a:ext cx="44389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Најмањи део речи који носи основно значење речи назива се </a:t>
            </a:r>
            <a:r>
              <a:rPr lang="sr-Cyrl-RS" dirty="0" smtClean="0">
                <a:solidFill>
                  <a:srgbClr val="FF0000"/>
                </a:solidFill>
              </a:rPr>
              <a:t>КОРЕН</a:t>
            </a:r>
            <a:r>
              <a:rPr lang="sr-Cyrl-RS" dirty="0" smtClean="0"/>
              <a:t> речи.</a:t>
            </a:r>
          </a:p>
          <a:p>
            <a:endParaRPr lang="sr-Cyrl-RS" dirty="0" smtClean="0"/>
          </a:p>
          <a:p>
            <a:r>
              <a:rPr lang="sr-Cyrl-RS" dirty="0" smtClean="0"/>
              <a:t>Речи које чине </a:t>
            </a:r>
            <a:r>
              <a:rPr lang="sr-Cyrl-RS" dirty="0" smtClean="0">
                <a:solidFill>
                  <a:srgbClr val="FF0000"/>
                </a:solidFill>
              </a:rPr>
              <a:t>ПОРОДИЦУ РЕЧИ </a:t>
            </a:r>
            <a:r>
              <a:rPr lang="sr-Cyrl-RS" dirty="0" smtClean="0"/>
              <a:t>имаће исти, односно заједнички корен речи.</a:t>
            </a:r>
            <a:endParaRPr lang="sr-Latn-RS" dirty="0"/>
          </a:p>
        </p:txBody>
      </p:sp>
      <p:sp>
        <p:nvSpPr>
          <p:cNvPr id="8" name="Right Arrow Callout 7"/>
          <p:cNvSpPr/>
          <p:nvPr/>
        </p:nvSpPr>
        <p:spPr>
          <a:xfrm>
            <a:off x="497872" y="5781501"/>
            <a:ext cx="2219498" cy="75645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КОРЕН РЕЧИ</a:t>
            </a:r>
            <a:endParaRPr lang="sr-Latn-RS" dirty="0"/>
          </a:p>
        </p:txBody>
      </p:sp>
      <p:sp>
        <p:nvSpPr>
          <p:cNvPr id="9" name="Right Arrow Callout 8"/>
          <p:cNvSpPr/>
          <p:nvPr/>
        </p:nvSpPr>
        <p:spPr>
          <a:xfrm>
            <a:off x="723207" y="241069"/>
            <a:ext cx="914400" cy="459693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</a:t>
            </a:r>
          </a:p>
          <a:p>
            <a:pPr algn="ctr"/>
            <a:r>
              <a:rPr lang="sr-Cyrl-RS" dirty="0" smtClean="0"/>
              <a:t>О</a:t>
            </a:r>
          </a:p>
          <a:p>
            <a:pPr algn="ctr"/>
            <a:r>
              <a:rPr lang="sr-Cyrl-RS" dirty="0" smtClean="0"/>
              <a:t>Р</a:t>
            </a:r>
          </a:p>
          <a:p>
            <a:pPr algn="ctr"/>
            <a:r>
              <a:rPr lang="sr-Cyrl-RS" dirty="0" smtClean="0"/>
              <a:t>О</a:t>
            </a:r>
          </a:p>
          <a:p>
            <a:pPr algn="ctr"/>
            <a:r>
              <a:rPr lang="sr-Cyrl-RS" dirty="0" smtClean="0"/>
              <a:t>Д</a:t>
            </a:r>
          </a:p>
          <a:p>
            <a:pPr algn="ctr"/>
            <a:r>
              <a:rPr lang="sr-Cyrl-RS" dirty="0" smtClean="0"/>
              <a:t>И</a:t>
            </a:r>
          </a:p>
          <a:p>
            <a:pPr algn="ctr"/>
            <a:r>
              <a:rPr lang="sr-Cyrl-RS" dirty="0" smtClean="0"/>
              <a:t>Ц</a:t>
            </a:r>
          </a:p>
          <a:p>
            <a:pPr algn="ctr"/>
            <a:r>
              <a:rPr lang="sr-Cyrl-RS" dirty="0" smtClean="0"/>
              <a:t>А</a:t>
            </a:r>
          </a:p>
          <a:p>
            <a:pPr algn="ctr"/>
            <a:endParaRPr lang="sr-Cyrl-RS" dirty="0" smtClean="0"/>
          </a:p>
          <a:p>
            <a:pPr algn="ctr"/>
            <a:r>
              <a:rPr lang="sr-Cyrl-RS" dirty="0" smtClean="0"/>
              <a:t>Р</a:t>
            </a:r>
          </a:p>
          <a:p>
            <a:pPr algn="ctr"/>
            <a:r>
              <a:rPr lang="sr-Cyrl-RS" dirty="0" smtClean="0"/>
              <a:t>Е</a:t>
            </a:r>
          </a:p>
          <a:p>
            <a:pPr algn="ctr"/>
            <a:r>
              <a:rPr lang="sr-Cyrl-RS" dirty="0" smtClean="0"/>
              <a:t>Ч</a:t>
            </a:r>
          </a:p>
          <a:p>
            <a:pPr algn="ctr"/>
            <a:r>
              <a:rPr lang="sr-Cyrl-RS" dirty="0"/>
              <a:t>И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92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urved Connector 2"/>
          <p:cNvCxnSpPr/>
          <p:nvPr/>
        </p:nvCxnSpPr>
        <p:spPr>
          <a:xfrm rot="10800000" flipV="1">
            <a:off x="4488874" y="4813069"/>
            <a:ext cx="839585" cy="70658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urved Connector 4"/>
          <p:cNvCxnSpPr/>
          <p:nvPr/>
        </p:nvCxnSpPr>
        <p:spPr>
          <a:xfrm rot="5400000">
            <a:off x="4729943" y="5054138"/>
            <a:ext cx="881149" cy="399011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urved Connector 5"/>
          <p:cNvCxnSpPr/>
          <p:nvPr/>
        </p:nvCxnSpPr>
        <p:spPr>
          <a:xfrm rot="16200000" flipH="1">
            <a:off x="5266116" y="4975168"/>
            <a:ext cx="706580" cy="382385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5400000">
            <a:off x="4788131" y="5195454"/>
            <a:ext cx="881149" cy="399011"/>
          </a:xfrm>
          <a:prstGeom prst="curvedConnector3">
            <a:avLst>
              <a:gd name="adj1" fmla="val 500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rot="16200000" flipV="1">
            <a:off x="5153893" y="5228705"/>
            <a:ext cx="739832" cy="191194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5428211" y="4813069"/>
            <a:ext cx="1014153" cy="84789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70023" y="4813069"/>
            <a:ext cx="58188" cy="12469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364183" y="6118167"/>
            <a:ext cx="2128055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РОД</a:t>
            </a:r>
            <a:endParaRPr lang="sr-Latn-RS" dirty="0"/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5370023" y="2768138"/>
            <a:ext cx="29094" cy="20449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4778779" y="1670858"/>
            <a:ext cx="1211581" cy="109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сродник</a:t>
            </a:r>
            <a:endParaRPr lang="sr-Latn-RS" sz="1400" dirty="0"/>
          </a:p>
        </p:txBody>
      </p:sp>
      <p:sp>
        <p:nvSpPr>
          <p:cNvPr id="25" name="Oval 24"/>
          <p:cNvSpPr/>
          <p:nvPr/>
        </p:nvSpPr>
        <p:spPr>
          <a:xfrm>
            <a:off x="4630188" y="595745"/>
            <a:ext cx="1211581" cy="109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" name="Oval 25"/>
          <p:cNvSpPr/>
          <p:nvPr/>
        </p:nvSpPr>
        <p:spPr>
          <a:xfrm>
            <a:off x="3697085" y="1345275"/>
            <a:ext cx="1273927" cy="109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1400" dirty="0" smtClean="0"/>
              <a:t>сродност</a:t>
            </a:r>
            <a:endParaRPr lang="sr-Latn-RS" sz="1400" dirty="0"/>
          </a:p>
        </p:txBody>
      </p:sp>
      <p:sp>
        <p:nvSpPr>
          <p:cNvPr id="27" name="Oval 26"/>
          <p:cNvSpPr/>
          <p:nvPr/>
        </p:nvSpPr>
        <p:spPr>
          <a:xfrm>
            <a:off x="5677594" y="1098664"/>
            <a:ext cx="1245869" cy="109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родитељ</a:t>
            </a:r>
            <a:endParaRPr lang="sr-Latn-RS" sz="1400" dirty="0"/>
          </a:p>
        </p:txBody>
      </p:sp>
      <p:sp>
        <p:nvSpPr>
          <p:cNvPr id="28" name="Oval 27"/>
          <p:cNvSpPr/>
          <p:nvPr/>
        </p:nvSpPr>
        <p:spPr>
          <a:xfrm>
            <a:off x="5798128" y="2132213"/>
            <a:ext cx="1270809" cy="109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породи-лиште</a:t>
            </a:r>
            <a:endParaRPr lang="sr-Latn-RS" sz="1400" dirty="0"/>
          </a:p>
        </p:txBody>
      </p:sp>
      <p:sp>
        <p:nvSpPr>
          <p:cNvPr id="29" name="Oval 28"/>
          <p:cNvSpPr/>
          <p:nvPr/>
        </p:nvSpPr>
        <p:spPr>
          <a:xfrm>
            <a:off x="3817619" y="2351116"/>
            <a:ext cx="1211581" cy="109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народ</a:t>
            </a:r>
            <a:endParaRPr lang="sr-Latn-RS" sz="1400" dirty="0"/>
          </a:p>
        </p:txBody>
      </p:sp>
      <p:sp>
        <p:nvSpPr>
          <p:cNvPr id="30" name="Oval 29"/>
          <p:cNvSpPr/>
          <p:nvPr/>
        </p:nvSpPr>
        <p:spPr>
          <a:xfrm>
            <a:off x="4896196" y="2787532"/>
            <a:ext cx="1338349" cy="1097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рођендан</a:t>
            </a:r>
            <a:endParaRPr lang="sr-Latn-RS" sz="1400" dirty="0"/>
          </a:p>
        </p:txBody>
      </p:sp>
      <p:sp>
        <p:nvSpPr>
          <p:cNvPr id="31" name="TextBox 30"/>
          <p:cNvSpPr txBox="1"/>
          <p:nvPr/>
        </p:nvSpPr>
        <p:spPr>
          <a:xfrm flipH="1">
            <a:off x="4766311" y="954469"/>
            <a:ext cx="1297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родбина</a:t>
            </a:r>
            <a:endParaRPr lang="sr-Latn-RS" sz="1400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55" y="2234835"/>
            <a:ext cx="2984757" cy="2446192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6974377" y="3719945"/>
            <a:ext cx="4089861" cy="2468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 smtClean="0"/>
          </a:p>
          <a:p>
            <a:pPr algn="ctr"/>
            <a:endParaRPr lang="sr-Cyrl-RS" dirty="0"/>
          </a:p>
          <a:p>
            <a:pPr algn="ctr"/>
            <a:r>
              <a:rPr lang="sr-Cyrl-RS" dirty="0" smtClean="0"/>
              <a:t>СВЕ РЕЧИ У ПОРОДИЦИ РЕЧИ МОРАЈУ БИТИ </a:t>
            </a:r>
            <a:r>
              <a:rPr lang="sr-Cyrl-RS" u="sng" dirty="0" smtClean="0">
                <a:solidFill>
                  <a:srgbClr val="FF0000"/>
                </a:solidFill>
              </a:rPr>
              <a:t>ЗНАЧЕЊСКИ ПОВЕЗАНЕ</a:t>
            </a:r>
            <a:r>
              <a:rPr lang="sr-Cyrl-RS" dirty="0" smtClean="0"/>
              <a:t>.</a:t>
            </a:r>
          </a:p>
          <a:p>
            <a:pPr algn="ctr"/>
            <a:endParaRPr lang="sr-Cyrl-RS" dirty="0"/>
          </a:p>
          <a:p>
            <a:pPr lvl="0" algn="ctr"/>
            <a:r>
              <a:rPr lang="ru-RU" dirty="0"/>
              <a:t>Корен је носилац основног значења речи.</a:t>
            </a:r>
            <a:endParaRPr lang="sr-Latn-RS" dirty="0"/>
          </a:p>
          <a:p>
            <a:pPr algn="ctr"/>
            <a:endParaRPr lang="sr-Cyrl-RS" dirty="0" smtClean="0"/>
          </a:p>
          <a:p>
            <a:pPr algn="ctr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7272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8619" y="224135"/>
            <a:ext cx="39392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/>
                <a:solidFill>
                  <a:schemeClr val="accent3"/>
                </a:solidFill>
                <a:effectLst/>
              </a:rPr>
              <a:t>ПРОВЕЖБАЈ!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8720" y="1238596"/>
            <a:ext cx="709591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ПРЕЦРТАЈ УЉЕЗА ( РЕЧ КОЈА НИЈЕ ЧЛАН ЈЕЗИЧКЕ ПОРОДИЦЕ)</a:t>
            </a:r>
          </a:p>
          <a:p>
            <a:pPr marL="342900" indent="-342900">
              <a:buAutoNum type="arabicPeriod"/>
            </a:pPr>
            <a:endParaRPr lang="sr-Cyrl-RS" dirty="0"/>
          </a:p>
          <a:p>
            <a:r>
              <a:rPr lang="sr-Cyrl-RS" dirty="0" smtClean="0"/>
              <a:t>А) водени, воденица, </a:t>
            </a:r>
            <a:r>
              <a:rPr lang="sr-Cyrl-RS" strike="sngStrike" dirty="0" smtClean="0"/>
              <a:t>водоник</a:t>
            </a:r>
            <a:r>
              <a:rPr lang="sr-Cyrl-RS" dirty="0" smtClean="0"/>
              <a:t>, водурина, воденичар, воденички</a:t>
            </a:r>
          </a:p>
          <a:p>
            <a:endParaRPr lang="sr-Cyrl-RS" dirty="0"/>
          </a:p>
          <a:p>
            <a:r>
              <a:rPr lang="sr-Cyrl-RS" dirty="0" smtClean="0"/>
              <a:t>Б) цветни, цветак, цвећарство, цвећка, </a:t>
            </a:r>
            <a:r>
              <a:rPr lang="sr-Cyrl-RS" strike="sngStrike" dirty="0" smtClean="0"/>
              <a:t>цвекла</a:t>
            </a:r>
            <a:r>
              <a:rPr lang="sr-Cyrl-RS" dirty="0" smtClean="0"/>
              <a:t>, цвећара</a:t>
            </a:r>
          </a:p>
          <a:p>
            <a:endParaRPr lang="sr-Cyrl-RS" dirty="0"/>
          </a:p>
          <a:p>
            <a:r>
              <a:rPr lang="sr-Cyrl-RS" dirty="0" smtClean="0"/>
              <a:t>В) нашалити се, шаљивџија, шалица, </a:t>
            </a:r>
            <a:r>
              <a:rPr lang="sr-Cyrl-RS" strike="sngStrike" dirty="0" smtClean="0"/>
              <a:t>шалчић</a:t>
            </a:r>
            <a:r>
              <a:rPr lang="sr-Cyrl-RS" dirty="0" smtClean="0"/>
              <a:t>, шаликати се, пошалица</a:t>
            </a:r>
          </a:p>
          <a:p>
            <a:endParaRPr lang="sr-Cyrl-RS" dirty="0"/>
          </a:p>
          <a:p>
            <a:pPr marL="342900" indent="-342900">
              <a:buAutoNum type="arabicPeriod" startAt="2"/>
            </a:pPr>
            <a:r>
              <a:rPr lang="sr-Cyrl-RS" dirty="0" smtClean="0">
                <a:solidFill>
                  <a:srgbClr val="FF0000"/>
                </a:solidFill>
              </a:rPr>
              <a:t>САЧИНИ ПОРОДИЦУ РЕЧИ СА КОРЕНОМ:</a:t>
            </a:r>
          </a:p>
          <a:p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ЛЕК</a:t>
            </a:r>
          </a:p>
          <a:p>
            <a:r>
              <a:rPr lang="sr-Cyrl-RS" dirty="0" smtClean="0"/>
              <a:t>Лекар, лекарски, лечење, лековит, излечен</a:t>
            </a:r>
          </a:p>
          <a:p>
            <a:endParaRPr lang="sr-Cyrl-RS" dirty="0"/>
          </a:p>
          <a:p>
            <a:r>
              <a:rPr lang="sr-Cyrl-RS" dirty="0" smtClean="0">
                <a:solidFill>
                  <a:srgbClr val="FF0000"/>
                </a:solidFill>
              </a:rPr>
              <a:t>ШЉИВА</a:t>
            </a:r>
          </a:p>
          <a:p>
            <a:r>
              <a:rPr lang="sr-Cyrl-RS" dirty="0" smtClean="0"/>
              <a:t>Шљивик, шљиварски, шљивовица</a:t>
            </a:r>
          </a:p>
          <a:p>
            <a:endParaRPr lang="sr-Cyrl-RS" dirty="0"/>
          </a:p>
          <a:p>
            <a:r>
              <a:rPr lang="sr-Cyrl-RS" dirty="0" smtClean="0">
                <a:solidFill>
                  <a:srgbClr val="FF0000"/>
                </a:solidFill>
              </a:rPr>
              <a:t>ЦРН</a:t>
            </a:r>
          </a:p>
          <a:p>
            <a:r>
              <a:rPr lang="sr-Cyrl-RS" dirty="0" smtClean="0"/>
              <a:t>Црнка, црнац, црнопут, црнкаст...</a:t>
            </a:r>
          </a:p>
          <a:p>
            <a:endParaRPr lang="sr-Cyrl-RS" dirty="0"/>
          </a:p>
          <a:p>
            <a:endParaRPr lang="sr-Latn-RS" dirty="0"/>
          </a:p>
        </p:txBody>
      </p:sp>
      <p:sp>
        <p:nvSpPr>
          <p:cNvPr id="6" name="Right Arrow 5"/>
          <p:cNvSpPr/>
          <p:nvPr/>
        </p:nvSpPr>
        <p:spPr>
          <a:xfrm>
            <a:off x="6376866" y="3217334"/>
            <a:ext cx="4779818" cy="3376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РЕЧИ КОЈЕ НАМ СЛУЖЕ ЗА НАСТАЈАЊЕ НОВИХ РЕЧИ НАЗИВАЈУ СЕ </a:t>
            </a:r>
            <a:r>
              <a:rPr lang="sr-Cyrl-RS" dirty="0" smtClean="0">
                <a:solidFill>
                  <a:srgbClr val="FF0000"/>
                </a:solidFill>
              </a:rPr>
              <a:t>ПРОСТЕ РЕЧИ</a:t>
            </a:r>
            <a:r>
              <a:rPr lang="sr-Cyrl-RS" dirty="0" smtClean="0"/>
              <a:t>!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2450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09" y="507076"/>
            <a:ext cx="91605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Речи ЦРН, ЛЕП, СТАР... </a:t>
            </a:r>
            <a:r>
              <a:rPr lang="sr-Cyrl-RS" u="sng" dirty="0" smtClean="0"/>
              <a:t>нису настале од других речи </a:t>
            </a:r>
            <a:r>
              <a:rPr lang="sr-Cyrl-RS" dirty="0" smtClean="0"/>
              <a:t>и зато су то </a:t>
            </a:r>
            <a:r>
              <a:rPr lang="sr-Cyrl-RS" dirty="0" smtClean="0">
                <a:solidFill>
                  <a:srgbClr val="FF0000"/>
                </a:solidFill>
              </a:rPr>
              <a:t>ПРОСТЕ РЕЧИ. </a:t>
            </a:r>
          </a:p>
          <a:p>
            <a:r>
              <a:rPr lang="sr-Cyrl-RS" u="sng" dirty="0" smtClean="0"/>
              <a:t>Просту реч не можемо раставити на мање делове </a:t>
            </a:r>
            <a:r>
              <a:rPr lang="sr-Cyrl-RS" dirty="0" smtClean="0"/>
              <a:t>који би били самосталне речи и имали</a:t>
            </a:r>
          </a:p>
          <a:p>
            <a:r>
              <a:rPr lang="sr-Cyrl-RS" dirty="0" smtClean="0"/>
              <a:t>Сваки своје значење. Такве су још речи: </a:t>
            </a:r>
            <a:r>
              <a:rPr lang="sr-Cyrl-RS" i="1" dirty="0" smtClean="0"/>
              <a:t>дан, сунце, чути, видети, штедљив...</a:t>
            </a:r>
          </a:p>
          <a:p>
            <a:endParaRPr lang="sr-Cyrl-RS" i="1" dirty="0"/>
          </a:p>
          <a:p>
            <a:r>
              <a:rPr lang="sr-Cyrl-RS" dirty="0" smtClean="0"/>
              <a:t>Речи које су настале од других речи јесу </a:t>
            </a:r>
            <a:r>
              <a:rPr lang="sr-Cyrl-RS" dirty="0" smtClean="0">
                <a:solidFill>
                  <a:srgbClr val="FF0000"/>
                </a:solidFill>
              </a:rPr>
              <a:t>ТВОРЕНИЦЕ</a:t>
            </a:r>
            <a:r>
              <a:rPr lang="sr-Cyrl-RS" dirty="0" smtClean="0"/>
              <a:t> (изведенице).</a:t>
            </a:r>
            <a:endParaRPr lang="sr-Latn-RS" dirty="0"/>
          </a:p>
        </p:txBody>
      </p:sp>
      <p:sp>
        <p:nvSpPr>
          <p:cNvPr id="3" name="Rounded Rectangle 2"/>
          <p:cNvSpPr/>
          <p:nvPr/>
        </p:nvSpPr>
        <p:spPr>
          <a:xfrm>
            <a:off x="4131425" y="2435629"/>
            <a:ext cx="3275215" cy="681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000" b="1" dirty="0" smtClean="0">
                <a:solidFill>
                  <a:schemeClr val="bg1"/>
                </a:solidFill>
              </a:rPr>
              <a:t>РЕЧИ</a:t>
            </a:r>
            <a:endParaRPr lang="sr-Latn-RS" sz="40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8779" y="3370812"/>
            <a:ext cx="3291840" cy="673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ПРОСТЕ</a:t>
            </a:r>
            <a:endParaRPr lang="sr-Latn-RS" dirty="0"/>
          </a:p>
        </p:txBody>
      </p:sp>
      <p:sp>
        <p:nvSpPr>
          <p:cNvPr id="6" name="Rounded Rectangle 5"/>
          <p:cNvSpPr/>
          <p:nvPr/>
        </p:nvSpPr>
        <p:spPr>
          <a:xfrm>
            <a:off x="4164677" y="3374968"/>
            <a:ext cx="3291840" cy="673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ИЗВЕДЕНЕ</a:t>
            </a:r>
            <a:endParaRPr lang="sr-Latn-RS" dirty="0"/>
          </a:p>
        </p:txBody>
      </p:sp>
      <p:sp>
        <p:nvSpPr>
          <p:cNvPr id="7" name="Rounded Rectangle 6"/>
          <p:cNvSpPr/>
          <p:nvPr/>
        </p:nvSpPr>
        <p:spPr>
          <a:xfrm>
            <a:off x="8060575" y="3374968"/>
            <a:ext cx="3291840" cy="6733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СЛОЖЕНЕ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>
            <a:off x="3270828" y="4414058"/>
            <a:ext cx="511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ТВОРЕНИЦЕ се могу </a:t>
            </a:r>
            <a:r>
              <a:rPr lang="sr-Cyrl-RS" u="sng" dirty="0" smtClean="0">
                <a:solidFill>
                  <a:srgbClr val="FF0000"/>
                </a:solidFill>
              </a:rPr>
              <a:t>градити</a:t>
            </a:r>
            <a:r>
              <a:rPr lang="sr-Cyrl-RS" dirty="0" smtClean="0">
                <a:solidFill>
                  <a:srgbClr val="FF0000"/>
                </a:solidFill>
              </a:rPr>
              <a:t> на неколико начина.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25235" y="5430551"/>
            <a:ext cx="231371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извођење / деривација</a:t>
            </a:r>
            <a:endParaRPr lang="sr-Latn-RS" dirty="0"/>
          </a:p>
        </p:txBody>
      </p:sp>
      <p:sp>
        <p:nvSpPr>
          <p:cNvPr id="16" name="Oval 15"/>
          <p:cNvSpPr/>
          <p:nvPr/>
        </p:nvSpPr>
        <p:spPr>
          <a:xfrm>
            <a:off x="3496887" y="5438863"/>
            <a:ext cx="231371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слагање / композиција</a:t>
            </a:r>
            <a:endParaRPr lang="sr-Latn-RS" dirty="0"/>
          </a:p>
        </p:txBody>
      </p:sp>
      <p:sp>
        <p:nvSpPr>
          <p:cNvPr id="17" name="Oval 16"/>
          <p:cNvSpPr/>
          <p:nvPr/>
        </p:nvSpPr>
        <p:spPr>
          <a:xfrm>
            <a:off x="5968539" y="5438863"/>
            <a:ext cx="231371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комбинована творба</a:t>
            </a:r>
            <a:endParaRPr lang="sr-Latn-RS" dirty="0"/>
          </a:p>
        </p:txBody>
      </p:sp>
      <p:sp>
        <p:nvSpPr>
          <p:cNvPr id="18" name="Oval 17"/>
          <p:cNvSpPr/>
          <p:nvPr/>
        </p:nvSpPr>
        <p:spPr>
          <a:xfrm>
            <a:off x="8549640" y="5430551"/>
            <a:ext cx="231371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творба претварањем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6346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276" y="66193"/>
            <a:ext cx="121982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/>
                <a:solidFill>
                  <a:schemeClr val="accent3"/>
                </a:solidFill>
                <a:effectLst/>
              </a:rPr>
              <a:t>Творба речи извођењем - деривацијом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8792" y="1083041"/>
            <a:ext cx="4714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0000"/>
                </a:solidFill>
              </a:rPr>
              <a:t>ТВОРБА РЕЧИ ПОМОЋУ СУФИКСА!</a:t>
            </a:r>
            <a:endParaRPr lang="sr-Latn-RS" sz="2400" b="1" dirty="0">
              <a:solidFill>
                <a:srgbClr val="FF0000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448819" y="1544706"/>
            <a:ext cx="10099963" cy="161266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ОВДЕ ЈЕ ВАЖНО ДА ПРАВИТЕ РАЗЛИКУ ИЗМЕЂУ </a:t>
            </a:r>
            <a:r>
              <a:rPr lang="sr-Cyrl-RS" u="sng" dirty="0" smtClean="0">
                <a:solidFill>
                  <a:srgbClr val="FF0000"/>
                </a:solidFill>
              </a:rPr>
              <a:t>ТВОРБЕНЕ ОСНОВЕ И ГРАМАТИЧКЕ ОСНОВЕ</a:t>
            </a:r>
            <a:r>
              <a:rPr lang="sr-Cyrl-RS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ВАЖНО ЈЕ ДА ПРАВИТЕ РАЗЛИКУ ИЗМЕЂУ </a:t>
            </a:r>
            <a:r>
              <a:rPr lang="sr-Cyrl-RS" u="sng" dirty="0" smtClean="0">
                <a:solidFill>
                  <a:srgbClr val="FF0000"/>
                </a:solidFill>
              </a:rPr>
              <a:t>СУФИКСА И НАСТАВАКА ЗА ОБЛИК РЕЧИ</a:t>
            </a:r>
            <a:r>
              <a:rPr lang="sr-Cyrl-RS" dirty="0" smtClean="0">
                <a:solidFill>
                  <a:srgbClr val="FF0000"/>
                </a:solidFill>
              </a:rPr>
              <a:t>!!!</a:t>
            </a:r>
            <a:endParaRPr lang="sr-Latn-R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4975" y="2951018"/>
            <a:ext cx="4737887" cy="3823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dirty="0" smtClean="0">
              <a:solidFill>
                <a:schemeClr val="bg2"/>
              </a:solidFill>
            </a:endParaRPr>
          </a:p>
          <a:p>
            <a:pPr algn="ctr"/>
            <a:endParaRPr lang="sr-Cyrl-RS" dirty="0">
              <a:solidFill>
                <a:schemeClr val="bg2"/>
              </a:solidFill>
            </a:endParaRPr>
          </a:p>
          <a:p>
            <a:pPr algn="ctr"/>
            <a:r>
              <a:rPr lang="sr-Cyrl-RS" dirty="0" smtClean="0">
                <a:solidFill>
                  <a:schemeClr val="bg2"/>
                </a:solidFill>
              </a:rPr>
              <a:t>ТВОРБЕНА ОСНОВА </a:t>
            </a:r>
            <a:r>
              <a:rPr lang="sr-Cyrl-RS" dirty="0" smtClean="0"/>
              <a:t>(то је онај део који нам остаје када од целе речи одбијемо суфикс)</a:t>
            </a:r>
          </a:p>
          <a:p>
            <a:pPr algn="ctr"/>
            <a:r>
              <a:rPr lang="sr-Cyrl-RS" dirty="0" smtClean="0"/>
              <a:t>ЛИСТИЋ = ЛИСТ + ИЋ</a:t>
            </a:r>
            <a:endParaRPr lang="sr-Cyrl-RS" dirty="0"/>
          </a:p>
          <a:p>
            <a:pPr algn="ctr"/>
            <a:r>
              <a:rPr lang="sr-Cyrl-RS" dirty="0" smtClean="0">
                <a:ln>
                  <a:solidFill>
                    <a:sysClr val="windowText" lastClr="000000"/>
                  </a:solidFill>
                </a:ln>
              </a:rPr>
              <a:t>УЧИТЕЉИЦА</a:t>
            </a:r>
            <a:r>
              <a:rPr lang="sr-Cyrl-RS" dirty="0" smtClean="0"/>
              <a:t> </a:t>
            </a: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УЧИТЕЉ</a:t>
            </a:r>
            <a:r>
              <a:rPr lang="sr-Cyrl-RS" dirty="0" smtClean="0"/>
              <a:t> + ИЦА </a:t>
            </a:r>
          </a:p>
          <a:p>
            <a:pPr algn="ctr"/>
            <a:r>
              <a:rPr lang="sr-Cyrl-RS" dirty="0" smtClean="0"/>
              <a:t>(</a:t>
            </a:r>
            <a:r>
              <a:rPr lang="sr-Cyrl-RS" dirty="0" smtClean="0">
                <a:solidFill>
                  <a:srgbClr val="FF0000"/>
                </a:solidFill>
              </a:rPr>
              <a:t>творбена основа</a:t>
            </a:r>
            <a:r>
              <a:rPr lang="sr-Cyrl-RS" dirty="0" smtClean="0"/>
              <a:t>)  + (суфикс)</a:t>
            </a:r>
          </a:p>
          <a:p>
            <a:pPr algn="ctr"/>
            <a:endParaRPr lang="sr-Cyrl-RS" dirty="0"/>
          </a:p>
          <a:p>
            <a:pPr algn="ctr"/>
            <a:r>
              <a:rPr lang="sr-Cyrl-RS" dirty="0" smtClean="0">
                <a:solidFill>
                  <a:schemeClr val="bg2"/>
                </a:solidFill>
              </a:rPr>
              <a:t>ГРАМАТИЧКА ОСНОВА</a:t>
            </a:r>
          </a:p>
          <a:p>
            <a:pPr algn="ctr"/>
            <a:r>
              <a:rPr lang="sr-Cyrl-RS" dirty="0" smtClean="0">
                <a:ln>
                  <a:solidFill>
                    <a:sysClr val="windowText" lastClr="000000"/>
                  </a:solidFill>
                </a:ln>
              </a:rPr>
              <a:t>УЧИТЕЉИЦА = неко ко подучава</a:t>
            </a:r>
          </a:p>
          <a:p>
            <a:pPr algn="ctr"/>
            <a:r>
              <a:rPr lang="sr-Cyrl-RS" dirty="0" smtClean="0"/>
              <a:t>Ном. Учитељиц</a:t>
            </a:r>
            <a:r>
              <a:rPr lang="sr-Cyrl-RS" dirty="0" smtClean="0">
                <a:solidFill>
                  <a:srgbClr val="FF0000"/>
                </a:solidFill>
              </a:rPr>
              <a:t>а</a:t>
            </a:r>
            <a:r>
              <a:rPr lang="sr-Cyrl-RS" dirty="0" smtClean="0"/>
              <a:t>; ген. Учитељиц</a:t>
            </a:r>
            <a:r>
              <a:rPr lang="sr-Cyrl-RS" dirty="0" smtClean="0">
                <a:solidFill>
                  <a:srgbClr val="FF0000"/>
                </a:solidFill>
              </a:rPr>
              <a:t>е</a:t>
            </a:r>
            <a:r>
              <a:rPr lang="sr-Cyrl-RS" dirty="0" smtClean="0"/>
              <a:t>, дат. Учитељиц</a:t>
            </a:r>
            <a:r>
              <a:rPr lang="sr-Cyrl-RS" dirty="0" smtClean="0">
                <a:solidFill>
                  <a:srgbClr val="FF0000"/>
                </a:solidFill>
              </a:rPr>
              <a:t>и</a:t>
            </a:r>
            <a:r>
              <a:rPr lang="sr-Cyrl-RS" dirty="0" smtClean="0"/>
              <a:t>... (</a:t>
            </a:r>
            <a:r>
              <a:rPr lang="sr-Cyrl-RS" dirty="0" smtClean="0">
                <a:solidFill>
                  <a:srgbClr val="FF0000"/>
                </a:solidFill>
              </a:rPr>
              <a:t>ово су наставци за облик речи</a:t>
            </a:r>
            <a:r>
              <a:rPr lang="sr-Cyrl-RS" dirty="0" smtClean="0"/>
              <a:t>)</a:t>
            </a:r>
            <a:endParaRPr lang="sr-Cyrl-RS" dirty="0" smtClean="0">
              <a:ln>
                <a:solidFill>
                  <a:sysClr val="windowText" lastClr="000000"/>
                </a:solidFill>
              </a:ln>
            </a:endParaRPr>
          </a:p>
          <a:p>
            <a:pPr algn="ctr"/>
            <a:r>
              <a:rPr lang="sr-Cyrl-RS" dirty="0" smtClean="0">
                <a:solidFill>
                  <a:srgbClr val="FF0000"/>
                </a:solidFill>
              </a:rPr>
              <a:t>УЧИТЕЉИЦ</a:t>
            </a:r>
            <a:r>
              <a:rPr lang="sr-Cyrl-RS" dirty="0" smtClean="0"/>
              <a:t> – граматичка основа</a:t>
            </a:r>
          </a:p>
          <a:p>
            <a:pPr algn="ctr"/>
            <a:r>
              <a:rPr lang="sr-Cyrl-RS" dirty="0" smtClean="0">
                <a:solidFill>
                  <a:schemeClr val="tx2"/>
                </a:solidFill>
              </a:rPr>
              <a:t>КОРЕН</a:t>
            </a:r>
            <a:r>
              <a:rPr lang="sr-Cyrl-RS" dirty="0" smtClean="0"/>
              <a:t> речи: </a:t>
            </a:r>
            <a:r>
              <a:rPr lang="sr-Cyrl-RS" dirty="0" smtClean="0">
                <a:solidFill>
                  <a:schemeClr val="tx2"/>
                </a:solidFill>
              </a:rPr>
              <a:t>УЧ</a:t>
            </a:r>
          </a:p>
          <a:p>
            <a:pPr algn="ctr"/>
            <a:endParaRPr lang="sr-Cyrl-RS" dirty="0"/>
          </a:p>
          <a:p>
            <a:pPr algn="ctr"/>
            <a:endParaRPr 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6810895" y="2951018"/>
            <a:ext cx="4737887" cy="37407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rgbClr val="FF0000"/>
                </a:solidFill>
              </a:rPr>
              <a:t>КЊИЖИЦА</a:t>
            </a:r>
          </a:p>
          <a:p>
            <a:pPr algn="ctr"/>
            <a:endParaRPr lang="sr-Cyrl-RS" dirty="0"/>
          </a:p>
          <a:p>
            <a:pPr algn="ctr"/>
            <a:r>
              <a:rPr lang="sr-Cyrl-RS" dirty="0" smtClean="0">
                <a:solidFill>
                  <a:schemeClr val="bg2"/>
                </a:solidFill>
              </a:rPr>
              <a:t>Творбена основа </a:t>
            </a:r>
            <a:r>
              <a:rPr lang="sr-Cyrl-RS" dirty="0" smtClean="0"/>
              <a:t>= књига</a:t>
            </a:r>
          </a:p>
          <a:p>
            <a:pPr algn="ctr"/>
            <a:r>
              <a:rPr lang="sr-Cyrl-RS" dirty="0" smtClean="0">
                <a:solidFill>
                  <a:schemeClr val="tx2"/>
                </a:solidFill>
              </a:rPr>
              <a:t>Суфикс</a:t>
            </a:r>
            <a:r>
              <a:rPr lang="sr-Cyrl-RS" dirty="0" smtClean="0"/>
              <a:t> = ица</a:t>
            </a:r>
          </a:p>
          <a:p>
            <a:pPr algn="ctr"/>
            <a:r>
              <a:rPr lang="sr-Cyrl-RS" dirty="0" smtClean="0"/>
              <a:t>Књига + ица = књижица / палатализација</a:t>
            </a:r>
          </a:p>
          <a:p>
            <a:pPr algn="ctr"/>
            <a:endParaRPr lang="sr-Cyrl-RS" dirty="0"/>
          </a:p>
          <a:p>
            <a:pPr algn="ctr"/>
            <a:r>
              <a:rPr lang="sr-Cyrl-RS" dirty="0" smtClean="0"/>
              <a:t>Граматичка основа: (мењамо по падежима)</a:t>
            </a:r>
          </a:p>
          <a:p>
            <a:pPr algn="ctr"/>
            <a:r>
              <a:rPr lang="sr-Cyrl-RS" dirty="0" smtClean="0"/>
              <a:t>Књижиц</a:t>
            </a:r>
            <a:r>
              <a:rPr lang="sr-Cyrl-RS" dirty="0" smtClean="0">
                <a:solidFill>
                  <a:srgbClr val="FF0000"/>
                </a:solidFill>
              </a:rPr>
              <a:t>а</a:t>
            </a:r>
            <a:r>
              <a:rPr lang="sr-Cyrl-RS" dirty="0" smtClean="0"/>
              <a:t>, књижиц</a:t>
            </a:r>
            <a:r>
              <a:rPr lang="sr-Cyrl-RS" dirty="0" smtClean="0">
                <a:solidFill>
                  <a:srgbClr val="FF0000"/>
                </a:solidFill>
              </a:rPr>
              <a:t>е</a:t>
            </a:r>
            <a:r>
              <a:rPr lang="sr-Cyrl-RS" dirty="0" smtClean="0"/>
              <a:t>, књижиц</a:t>
            </a:r>
            <a:r>
              <a:rPr lang="sr-Cyrl-RS" dirty="0" smtClean="0">
                <a:solidFill>
                  <a:srgbClr val="FF0000"/>
                </a:solidFill>
              </a:rPr>
              <a:t>и</a:t>
            </a:r>
            <a:r>
              <a:rPr lang="sr-Cyrl-RS" dirty="0" smtClean="0"/>
              <a:t>, књижиц</a:t>
            </a:r>
            <a:r>
              <a:rPr lang="sr-Cyrl-RS" dirty="0" smtClean="0">
                <a:solidFill>
                  <a:srgbClr val="FF0000"/>
                </a:solidFill>
              </a:rPr>
              <a:t>у</a:t>
            </a:r>
          </a:p>
          <a:p>
            <a:pPr algn="ctr"/>
            <a:endParaRPr lang="sr-Cyrl-RS" dirty="0">
              <a:solidFill>
                <a:srgbClr val="FF0000"/>
              </a:solidFill>
            </a:endParaRPr>
          </a:p>
          <a:p>
            <a:pPr algn="ctr"/>
            <a:r>
              <a:rPr lang="sr-Cyrl-RS" dirty="0" smtClean="0">
                <a:solidFill>
                  <a:schemeClr val="bg2"/>
                </a:solidFill>
              </a:rPr>
              <a:t>Граматичка основа </a:t>
            </a:r>
            <a:r>
              <a:rPr lang="sr-Cyrl-RS" dirty="0" smtClean="0">
                <a:solidFill>
                  <a:schemeClr val="tx1"/>
                </a:solidFill>
              </a:rPr>
              <a:t>= књижиц + </a:t>
            </a:r>
            <a:r>
              <a:rPr lang="sr-Cyrl-RS" dirty="0" smtClean="0">
                <a:solidFill>
                  <a:schemeClr val="tx2"/>
                </a:solidFill>
              </a:rPr>
              <a:t>наставци за облик речи</a:t>
            </a:r>
            <a:r>
              <a:rPr lang="sr-Cyrl-RS" dirty="0" smtClean="0">
                <a:solidFill>
                  <a:schemeClr val="tx1"/>
                </a:solidFill>
              </a:rPr>
              <a:t> ( -а, -е, -и, - у...)</a:t>
            </a:r>
            <a:endParaRPr lang="sr-Latn-R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1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9386" y="210189"/>
            <a:ext cx="3579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b="1" dirty="0">
                <a:solidFill>
                  <a:srgbClr val="FF0000"/>
                </a:solidFill>
              </a:rPr>
              <a:t>ТВОРБА РЕЧИ ПОМОЋУ СУФИКСА!</a:t>
            </a:r>
            <a:endParaRPr lang="sr-Latn-RS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788" y="862745"/>
            <a:ext cx="4170629" cy="390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RS" dirty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зид, зидар, зидни, </a:t>
            </a:r>
            <a:r>
              <a:rPr lang="sr-Cyrl-RS" dirty="0" smtClean="0">
                <a:solidFill>
                  <a:schemeClr val="bg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зидарски, </a:t>
            </a:r>
            <a:r>
              <a:rPr lang="sr-Cyrl-RS" dirty="0" smtClean="0">
                <a:solidFill>
                  <a:schemeClr val="bg2"/>
                </a:solidFill>
              </a:rPr>
              <a:t>зидати...</a:t>
            </a:r>
            <a:endParaRPr lang="sr-Latn-RS" dirty="0">
              <a:solidFill>
                <a:schemeClr val="bg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6788" y="1337783"/>
            <a:ext cx="11110165" cy="331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корен наведених речи </a:t>
            </a: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је </a:t>
            </a:r>
            <a:r>
              <a:rPr lang="sr-Cyrl-C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зид</a:t>
            </a: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r>
              <a:rPr lang="sr-Cyrl-C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дате речи припадају истој породици јер су у значењској вези с кореном </a:t>
            </a:r>
            <a:r>
              <a:rPr lang="sr-Cyrl-C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зид</a:t>
            </a: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део 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по коме се речи разликују налази </a:t>
            </a: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 </a:t>
            </a:r>
            <a:r>
              <a:rPr lang="sr-Cyrl-CS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иза </a:t>
            </a:r>
            <a:r>
              <a:rPr lang="sr-Cyrl-CS" u="sng" dirty="0">
                <a:latin typeface="Times New Roman" panose="02020603050405020304" pitchFamily="18" charset="0"/>
                <a:ea typeface="Calibri" panose="020F0502020204030204" pitchFamily="34" charset="0"/>
              </a:rPr>
              <a:t>корена речи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се додавањем дела/наставка иза корена (на крају речи) изводи/гради/твори нова реч која има ново значење;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 то је 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наставак за грађење/творбу речи.  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Овај 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наставак </a:t>
            </a: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 назива 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још и </a:t>
            </a:r>
            <a:r>
              <a:rPr lang="sr-Cyrl-CS" i="1" dirty="0">
                <a:latin typeface="Times New Roman" panose="02020603050405020304" pitchFamily="18" charset="0"/>
                <a:ea typeface="Calibri" panose="020F0502020204030204" pitchFamily="34" charset="0"/>
              </a:rPr>
              <a:t>творбени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 наставак (помоћу њега се </a:t>
            </a:r>
            <a:r>
              <a:rPr lang="sr-Cyrl-CS" i="1" dirty="0">
                <a:latin typeface="Times New Roman" panose="02020603050405020304" pitchFamily="18" charset="0"/>
                <a:ea typeface="Calibri" panose="020F0502020204030204" pitchFamily="34" charset="0"/>
              </a:rPr>
              <a:t>творе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 нове речи).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C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Наставак </a:t>
            </a:r>
            <a:r>
              <a:rPr lang="sr-Cyrl-C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који се додаје/стоји  иза корена речи назива </a:t>
            </a:r>
            <a:r>
              <a:rPr lang="sr-Cyrl-C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суфикс</a:t>
            </a:r>
            <a:r>
              <a:rPr lang="sr-Cyrl-C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  да он </a:t>
            </a:r>
            <a:r>
              <a:rPr lang="sr-Cyrl-C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мења значење</a:t>
            </a:r>
            <a:r>
              <a:rPr lang="sr-Cyrl-C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речи.</a:t>
            </a:r>
            <a:endParaRPr lang="sr-Latn-RS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C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Назив </a:t>
            </a:r>
            <a:r>
              <a:rPr lang="sr-Cyrl-CS" i="1" dirty="0">
                <a:latin typeface="Times New Roman" panose="02020603050405020304" pitchFamily="18" charset="0"/>
                <a:ea typeface="Calibri" panose="020F0502020204030204" pitchFamily="34" charset="0"/>
              </a:rPr>
              <a:t>суфикс</a:t>
            </a:r>
            <a:r>
              <a:rPr lang="sr-Cyrl-CS" dirty="0">
                <a:latin typeface="Times New Roman" panose="02020603050405020304" pitchFamily="18" charset="0"/>
                <a:ea typeface="Calibri" panose="020F0502020204030204" pitchFamily="34" charset="0"/>
              </a:rPr>
              <a:t> потиче из латинског језике: </a:t>
            </a:r>
            <a:r>
              <a:rPr 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suffixus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suffigere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sr-Cyrl-R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sr-Cyrl-R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значи </a:t>
            </a:r>
            <a:r>
              <a:rPr lang="sr-Cyrl-RS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прибити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  <a:t>при-ковати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Наставак 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за грађење речи који стоји иза корена назива се </a:t>
            </a:r>
            <a:r>
              <a:rPr lang="sr-Cyrl-R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суфикс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. Суфикси </a:t>
            </a:r>
            <a:r>
              <a:rPr lang="sr-Cyrl-R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мењају значење 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нових речи.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175588"/>
              </p:ext>
            </p:extLst>
          </p:nvPr>
        </p:nvGraphicFramePr>
        <p:xfrm>
          <a:off x="2477198" y="4735352"/>
          <a:ext cx="6802168" cy="1208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195373168"/>
                    </a:ext>
                  </a:extLst>
                </a:gridCol>
                <a:gridCol w="238760">
                  <a:extLst>
                    <a:ext uri="{9D8B030D-6E8A-4147-A177-3AD203B41FA5}">
                      <a16:colId xmlns:a16="http://schemas.microsoft.com/office/drawing/2014/main" val="1627524427"/>
                    </a:ext>
                  </a:extLst>
                </a:gridCol>
                <a:gridCol w="1304290">
                  <a:extLst>
                    <a:ext uri="{9D8B030D-6E8A-4147-A177-3AD203B41FA5}">
                      <a16:colId xmlns:a16="http://schemas.microsoft.com/office/drawing/2014/main" val="1225533450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302273241"/>
                    </a:ext>
                  </a:extLst>
                </a:gridCol>
                <a:gridCol w="239443">
                  <a:extLst>
                    <a:ext uri="{9D8B030D-6E8A-4147-A177-3AD203B41FA5}">
                      <a16:colId xmlns:a16="http://schemas.microsoft.com/office/drawing/2014/main" val="2993074838"/>
                    </a:ext>
                  </a:extLst>
                </a:gridCol>
                <a:gridCol w="962025">
                  <a:extLst>
                    <a:ext uri="{9D8B030D-6E8A-4147-A177-3AD203B41FA5}">
                      <a16:colId xmlns:a16="http://schemas.microsoft.com/office/drawing/2014/main" val="788637348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70526204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397085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14558672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творбена основа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400">
                          <a:effectLst/>
                        </a:rPr>
                        <a:t>+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творбени наставак – суфикс 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изведеница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 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изведеница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творбени наставак – суфикс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>
                          <a:effectLst/>
                        </a:rPr>
                        <a:t>творбена основа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752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ствар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+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-ица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стварчица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капутић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-ић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капут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766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брк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+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-ат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бркат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краљица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-ица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краљ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069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зубар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+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-ка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зубарка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сликарка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</a:rPr>
                        <a:t>-ка</a:t>
                      </a:r>
                      <a:endParaRPr lang="sr-Latn-R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сликар</a:t>
                      </a:r>
                      <a:endParaRPr lang="sr-Latn-R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1577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07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02" y="0"/>
            <a:ext cx="12053454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Реч која је послужила за настајање нових речи назива се </a:t>
            </a:r>
            <a:r>
              <a:rPr lang="sr-Cyrl-C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основна</a:t>
            </a:r>
            <a:r>
              <a:rPr lang="sr-Cyrl-C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или</a:t>
            </a:r>
            <a:r>
              <a:rPr lang="sr-Cyrl-C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полазна</a:t>
            </a:r>
            <a:r>
              <a:rPr lang="sr-Cyrl-C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реч.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Грађење нових речи додавањем </a:t>
            </a:r>
            <a:r>
              <a:rPr lang="sr-Cyrl-C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творбеног наставка </a:t>
            </a: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sr-Cyrl-C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суфикса</a:t>
            </a:r>
            <a:r>
              <a:rPr lang="sr-Cyrl-C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назива се </a:t>
            </a:r>
            <a:r>
              <a:rPr lang="sr-Cyrl-C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извођење</a:t>
            </a:r>
            <a:r>
              <a:rPr lang="sr-Cyrl-C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или</a:t>
            </a:r>
            <a:r>
              <a:rPr lang="sr-Cyrl-C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суфиксација</a:t>
            </a: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Речи које су изведене од других речи додавањем суфикса, називају се </a:t>
            </a:r>
            <a:r>
              <a:rPr lang="sr-Cyrl-C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изведене речи </a:t>
            </a: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или</a:t>
            </a:r>
            <a:r>
              <a:rPr lang="sr-Cyrl-C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sr-Cyrl-C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изведенице</a:t>
            </a:r>
            <a:r>
              <a:rPr lang="sr-Cyrl-CS" sz="32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2588" y="6084609"/>
            <a:ext cx="3333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/>
                <a:solidFill>
                  <a:schemeClr val="accent3"/>
                </a:solidFill>
                <a:effectLst/>
              </a:rPr>
              <a:t>ЗАПАМТИ!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47155" y="3333403"/>
            <a:ext cx="11272058" cy="289282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/>
              <a:t>Додавањем наставака за облик мења се само облик речи. Наставци за облик додају се на граматичку основу и тако се добијају други облици исте речи (промена по падежима, у роду, броју или лицу).</a:t>
            </a:r>
            <a:endParaRPr lang="sr-Latn-RS" dirty="0"/>
          </a:p>
          <a:p>
            <a:pPr lvl="0"/>
            <a:r>
              <a:rPr lang="ru-RU" dirty="0"/>
              <a:t>Додавањем суфикса (наставака за грађење/творбу речи) настаје реч са новим значењем у односу на реч од које настала.</a:t>
            </a:r>
            <a:endParaRPr lang="sr-Latn-RS" dirty="0"/>
          </a:p>
          <a:p>
            <a:pPr lvl="0"/>
            <a:r>
              <a:rPr lang="ru-RU" dirty="0"/>
              <a:t>Творбена основа у неким речима може се поклопити са основном (полазном) речју и са кореном, али и са граматичком основом.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3902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734215"/>
              </p:ext>
            </p:extLst>
          </p:nvPr>
        </p:nvGraphicFramePr>
        <p:xfrm>
          <a:off x="1424016" y="183604"/>
          <a:ext cx="9748289" cy="1248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8289">
                  <a:extLst>
                    <a:ext uri="{9D8B030D-6E8A-4147-A177-3AD203B41FA5}">
                      <a16:colId xmlns:a16="http://schemas.microsoft.com/office/drawing/2014/main" val="23673846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Подсети се!</a:t>
                      </a:r>
                      <a:endParaRPr lang="sr-Latn-RS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Твореница</a:t>
                      </a:r>
                      <a:r>
                        <a:rPr lang="ru-RU" sz="1200" dirty="0">
                          <a:effectLst/>
                        </a:rPr>
                        <a:t> – реч настала творбом</a:t>
                      </a:r>
                      <a:endParaRPr lang="sr-Latn-R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Основна реч </a:t>
                      </a:r>
                      <a:r>
                        <a:rPr lang="ru-RU" sz="1200" dirty="0">
                          <a:effectLst/>
                        </a:rPr>
                        <a:t>– полазна реч у творби</a:t>
                      </a:r>
                      <a:endParaRPr lang="sr-Latn-R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Творбена основа </a:t>
                      </a:r>
                      <a:r>
                        <a:rPr lang="ru-RU" sz="1200" dirty="0">
                          <a:effectLst/>
                        </a:rPr>
                        <a:t>– низ гласова заједничких основној речи и твореници</a:t>
                      </a:r>
                      <a:endParaRPr lang="sr-Latn-R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Творбени наставак (суфикс) </a:t>
                      </a:r>
                      <a:r>
                        <a:rPr lang="ru-RU" sz="1200" dirty="0">
                          <a:effectLst/>
                        </a:rPr>
                        <a:t>– низ гласова додат творбеној основи на крају творенице</a:t>
                      </a:r>
                      <a:endParaRPr lang="sr-Latn-R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Творба речи помоћу суфикса </a:t>
                      </a:r>
                      <a:r>
                        <a:rPr lang="ru-RU" sz="1200" dirty="0">
                          <a:effectLst/>
                        </a:rPr>
                        <a:t>– творбени начин настајања творенице додавањем творбеног наставка (суфикса) на творбену основу</a:t>
                      </a:r>
                      <a:endParaRPr lang="sr-Latn-R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546162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24016" y="178466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ЧИТАЛАЦ</a:t>
            </a:r>
          </a:p>
          <a:p>
            <a:pPr>
              <a:spcAft>
                <a:spcPts val="0"/>
              </a:spcAft>
            </a:pPr>
            <a:endParaRPr lang="sr-Latn-RS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Од које речи је настала реч </a:t>
            </a:r>
            <a: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  <a:t>читалац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Настала је од речи ЧИТАТИ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Којој врсти припада реч </a:t>
            </a:r>
            <a: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  <a:t>читалац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, а којој реч </a:t>
            </a:r>
            <a: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  <a:t>читати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sr-Cyrl-R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</a:pP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Читалац – </a:t>
            </a:r>
            <a:r>
              <a:rPr lang="sr-Cyrl-RS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именица</a:t>
            </a: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 читати - </a:t>
            </a:r>
            <a:r>
              <a:rPr lang="sr-Cyrl-RS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глагол</a:t>
            </a:r>
            <a:endParaRPr lang="sr-Latn-RS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Како је од глагола  </a:t>
            </a:r>
            <a: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  <a:t>читати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 изведена именица </a:t>
            </a:r>
            <a: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  <a:t>читалац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Именица 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читалац изведена од глагола читати помоћу наставка за грађење речи (творбеног наставка) – суфикса  -</a:t>
            </a:r>
            <a:r>
              <a:rPr lang="sr-Cyrl-RS" i="1" dirty="0">
                <a:latin typeface="Times New Roman" panose="02020603050405020304" pitchFamily="18" charset="0"/>
                <a:ea typeface="Calibri" panose="020F0502020204030204" pitchFamily="34" charset="0"/>
              </a:rPr>
              <a:t>лац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..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ЧИТА + ЛАЦ = ЧИТАЛАЦ</a:t>
            </a:r>
          </a:p>
          <a:p>
            <a:pPr>
              <a:spcAft>
                <a:spcPts val="0"/>
              </a:spcAft>
            </a:pPr>
            <a:endParaRPr lang="sr-Cyrl-R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Закључак: </a:t>
            </a:r>
            <a:endParaRPr lang="sr-Latn-RS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Именице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, придеви и глаголи помоћу суфикса могу </a:t>
            </a:r>
            <a:r>
              <a:rPr lang="sr-Cyrl-R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седобити/извести </a:t>
            </a:r>
            <a:r>
              <a:rPr lang="sr-Cyrl-RS" dirty="0">
                <a:latin typeface="Times New Roman" panose="02020603050405020304" pitchFamily="18" charset="0"/>
                <a:ea typeface="Calibri" panose="020F0502020204030204" pitchFamily="34" charset="0"/>
              </a:rPr>
              <a:t>од различитих врста речи.</a:t>
            </a:r>
            <a:endParaRPr lang="sr-Latn-RS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461" y="3258416"/>
            <a:ext cx="4289367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47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168</TotalTime>
  <Words>1308</Words>
  <Application>Microsoft Office PowerPoint</Application>
  <PresentationFormat>Widescreen</PresentationFormat>
  <Paragraphs>250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Tw Cen MT</vt:lpstr>
      <vt:lpstr>Wingdings</vt:lpstr>
      <vt:lpstr>Circuit</vt:lpstr>
      <vt:lpstr>ТВОРБА (ГРАЂЕЊЕ) РЕЧИ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ТВОРБА (ГРАЂЕЊЕ) РЕЧИ</dc:title>
  <dc:creator>PCuser</dc:creator>
  <cp:lastModifiedBy>PCuser</cp:lastModifiedBy>
  <cp:revision>18</cp:revision>
  <dcterms:created xsi:type="dcterms:W3CDTF">2019-09-16T09:40:02Z</dcterms:created>
  <dcterms:modified xsi:type="dcterms:W3CDTF">2019-09-16T12:28:14Z</dcterms:modified>
</cp:coreProperties>
</file>