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6" r:id="rId5"/>
    <p:sldId id="267" r:id="rId6"/>
    <p:sldId id="258" r:id="rId7"/>
    <p:sldId id="268" r:id="rId8"/>
    <p:sldId id="259" r:id="rId9"/>
    <p:sldId id="260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8BEEC3-B3E5-4E89-9870-B9EA9A1661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4ABC71-A577-4239-AC38-12A6C0F3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253" y="1676400"/>
            <a:ext cx="6553200" cy="685800"/>
          </a:xfrm>
        </p:spPr>
        <p:txBody>
          <a:bodyPr/>
          <a:lstStyle/>
          <a:p>
            <a:r>
              <a:rPr lang="sr-Cyrl-RS" sz="3600" dirty="0" smtClean="0"/>
              <a:t>КЊИЖЕВНОСТ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>ПРИПРЕМНА НАСТАВА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5867400"/>
            <a:ext cx="173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Јелена Трошић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534400" cy="521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Latn-C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Испод сваког цитата напиши број оног облика казивања који је у цитату заступњен.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C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приповедање                  2. </a:t>
            </a:r>
            <a:r>
              <a:rPr lang="sr-Cyrl-C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sr-Latn-C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писивање</a:t>
            </a:r>
            <a:endParaRPr lang="sr-Latn-R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а)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Кроз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прозор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„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гостинске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собе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”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видела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стара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крушка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која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дизала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свега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неколико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метара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од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куће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а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иза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ње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ширила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башта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цвећем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коју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настављао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пространи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воћњак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сличан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неком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малом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гају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_____________________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 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После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неког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времена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појави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неки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млади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сликар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Изложи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слике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и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очекиваше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суд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јавног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мњења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Слике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нису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биле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рђаве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сам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их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као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странац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једини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и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гледао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а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од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домаћих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хте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нико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отићи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_____________________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Кад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сам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био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мали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становао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сам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у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једној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старој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кући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за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коју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причало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да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у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њој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закопано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благо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Наравно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нико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га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никад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није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нашао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а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можда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га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чак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није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тражио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Али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њиме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била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зачарана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цела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кућа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Моја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кућа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дубоко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у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себи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скривала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једну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тајну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...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C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_____________________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r-Cyrl-C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Све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то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био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добар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и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занимљив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свијет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али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мене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су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ипак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највише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привлачили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гости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мога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дједа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Раде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Био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ти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је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међу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њима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пензионисани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аустријски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„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фељбаба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”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Вук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Рашета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стари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лопов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Сава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и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доста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некаквих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косматих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старчина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с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кожним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ћемерима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и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торбацима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у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којима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се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крило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пола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тајни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овога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свијета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.</a:t>
            </a:r>
            <a:endParaRPr lang="sr-Latn-R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CS" dirty="0">
                <a:solidFill>
                  <a:schemeClr val="bg1"/>
                </a:solidFill>
                <a:latin typeface="Calibri" panose="020F0502020204030204" pitchFamily="34" charset="0"/>
                <a:ea typeface="MinionPro-Regular" panose="02040503050201020203" pitchFamily="18" charset="0"/>
                <a:cs typeface="MinionPro-Regular" panose="02040503050201020203" pitchFamily="18" charset="0"/>
              </a:rPr>
              <a:t>_____________________ 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7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007370"/>
              </p:ext>
            </p:extLst>
          </p:nvPr>
        </p:nvGraphicFramePr>
        <p:xfrm>
          <a:off x="381000" y="639779"/>
          <a:ext cx="8458200" cy="5516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70C0"/>
                          </a:solidFill>
                        </a:rPr>
                        <a:t>ПИСАЦ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70C0"/>
                          </a:solidFill>
                        </a:rPr>
                        <a:t>ДЕЛО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70C0"/>
                          </a:solidFill>
                        </a:rPr>
                        <a:t>КЊИЖЕВНА ВРСТА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Прота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Матеја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Ненадовић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Мемоари</a:t>
                      </a:r>
                      <a:endParaRPr kumimoji="0" lang="sr-Cyrl-R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r-Cyrl-R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/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Први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српски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устанак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сеча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кнезова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Ваљеву</a:t>
                      </a:r>
                      <a:endParaRPr kumimoji="0" lang="sr-Cyrl-R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r-Cyrl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Ненадовић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Илија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Бирчанин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Матеја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Ненадовић</a:t>
                      </a:r>
                      <a:r>
                        <a:rPr kumimoji="0" lang="sr-Cyrl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r-Cyrl-R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kumimoji="0" lang="en-US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емоари</a:t>
                      </a:r>
                      <a:r>
                        <a:rPr kumimoji="0" lang="sr-Cyrl-R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књижевно-научна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врста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сећања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знаменитих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људи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духу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времена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живели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друштвеним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политичким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догађајиматог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времена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Љубомир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Ненадовић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Писма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Италије</a:t>
                      </a:r>
                      <a:endParaRPr kumimoji="0" lang="sr-Cyrl-R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/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Италија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Напуљ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Рим</a:t>
                      </a:r>
                      <a:r>
                        <a:rPr kumimoji="0" lang="sr-Cyrl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algn="ctr"/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аутор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Његош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сердар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Вукало</a:t>
                      </a:r>
                      <a:endParaRPr kumimoji="0" lang="sr-Latn-R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путопис</a:t>
                      </a: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Црногорци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љубе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ланце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sr-Cyrl-R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sr-Cyrl-R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sr-Cyrl-R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sr-Cyrl-R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sr-Cyrl-RS" sz="5400" dirty="0" smtClean="0"/>
              <a:t>КЊИЖЕВНИ РОД: </a:t>
            </a:r>
            <a:r>
              <a:rPr lang="sr-Cyrl-RS" sz="5400" dirty="0" smtClean="0">
                <a:solidFill>
                  <a:srgbClr val="FF0000"/>
                </a:solidFill>
              </a:rPr>
              <a:t>ЕПИКА</a:t>
            </a:r>
            <a:endParaRPr lang="en-US" sz="5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93924"/>
              </p:ext>
            </p:extLst>
          </p:nvPr>
        </p:nvGraphicFramePr>
        <p:xfrm>
          <a:off x="380999" y="3468850"/>
          <a:ext cx="8458201" cy="31207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1988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Петар Петровић Његош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Горски вијенац</a:t>
                      </a:r>
                    </a:p>
                    <a:p>
                      <a:r>
                        <a:rPr lang="sr-Cyrl-RS" b="1" dirty="0" smtClean="0"/>
                        <a:t>*</a:t>
                      </a:r>
                    </a:p>
                    <a:p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Владика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Данило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Селим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везир</a:t>
                      </a:r>
                      <a:endParaRPr kumimoji="0" lang="sr-Latn-RS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писма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прожета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афоризмима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алузијама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0" dirty="0" smtClean="0">
                          <a:solidFill>
                            <a:srgbClr val="FF0000"/>
                          </a:solidFill>
                        </a:rPr>
                        <a:t>драмски спев</a:t>
                      </a:r>
                    </a:p>
                    <a:p>
                      <a:pPr algn="ctr"/>
                      <a:r>
                        <a:rPr lang="sr-Cyrl-RS" b="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r>
                        <a:rPr lang="sr-Cyrl-RS" sz="1200" b="0" dirty="0" smtClean="0">
                          <a:solidFill>
                            <a:schemeClr val="bg1"/>
                          </a:solidFill>
                        </a:rPr>
                        <a:t>истрага потурица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198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Петар Кочић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Кроз мећаву</a:t>
                      </a:r>
                    </a:p>
                    <a:p>
                      <a:endParaRPr lang="sr-Cyrl-RS" b="1" dirty="0" smtClean="0"/>
                    </a:p>
                    <a:p>
                      <a:endParaRPr lang="sr-Cyrl-R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приповетка</a:t>
                      </a: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Реља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Кнежевић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Вујо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Ђоко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ретроспекција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некадашња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Рељина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моћ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постепено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пропадање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и 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хронолошко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приповедање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неуспешна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продаја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краве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смрт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планини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89082"/>
            <a:ext cx="920428" cy="1270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413" y="3616782"/>
            <a:ext cx="890093" cy="1085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334" y="5029200"/>
            <a:ext cx="774253" cy="111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390432"/>
              </p:ext>
            </p:extLst>
          </p:nvPr>
        </p:nvGraphicFramePr>
        <p:xfrm>
          <a:off x="381000" y="639779"/>
          <a:ext cx="8458200" cy="4693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70C0"/>
                          </a:solidFill>
                        </a:rPr>
                        <a:t>ПИСАЦ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70C0"/>
                          </a:solidFill>
                        </a:rPr>
                        <a:t>ДЕЛО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70C0"/>
                          </a:solidFill>
                        </a:rPr>
                        <a:t>КЊИЖЕВНА ВРСТА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Симо Матавуљ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800" b="1" dirty="0" smtClean="0"/>
                        <a:t>Пилипенда</a:t>
                      </a:r>
                    </a:p>
                    <a:p>
                      <a:pPr algn="ctr"/>
                      <a:r>
                        <a:rPr lang="sr-Cyrl-RS" sz="1800" b="1" dirty="0" smtClean="0"/>
                        <a:t>*</a:t>
                      </a:r>
                    </a:p>
                    <a:p>
                      <a:pPr algn="l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</a:t>
                      </a:r>
                      <a:r>
                        <a:rPr kumimoji="0" lang="sr-Cyrl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век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далматинско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унијаћења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Срба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услед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глади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solidFill>
                            <a:srgbClr val="FF0000"/>
                          </a:solidFill>
                        </a:rPr>
                        <a:t>приповетка</a:t>
                      </a:r>
                    </a:p>
                    <a:p>
                      <a:pPr algn="ctr"/>
                      <a:r>
                        <a:rPr lang="sr-Cyrl-RS" sz="1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algn="ctr"/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Пилип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Бакљина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Јела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сусед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Кљако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кокошка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Пирга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магарац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Куријел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Лаза Лазаревић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 ће то народ позлатити</a:t>
                      </a:r>
                      <a:endParaRPr kumimoji="0" lang="sr-Latn-R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solidFill>
                            <a:srgbClr val="FF0000"/>
                          </a:solidFill>
                        </a:rPr>
                        <a:t>приповетка</a:t>
                      </a:r>
                    </a:p>
                    <a:p>
                      <a:pPr algn="ctr"/>
                      <a:r>
                        <a:rPr lang="sr-Cyrl-RS" sz="1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Благоје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казанџија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његов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тешко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рањени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капетан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Танасије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Јеличић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његова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жена</a:t>
                      </a:r>
                      <a:endParaRPr kumimoji="0" lang="sr-Latn-R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sr-Cyrl-RS" sz="5400" dirty="0" smtClean="0"/>
              <a:t>КЊИЖЕВНИ РОД: </a:t>
            </a:r>
            <a:r>
              <a:rPr lang="sr-Cyrl-RS" sz="5400" dirty="0" smtClean="0">
                <a:solidFill>
                  <a:srgbClr val="FF0000"/>
                </a:solidFill>
              </a:rPr>
              <a:t>ЕПИКА</a:t>
            </a:r>
            <a:endParaRPr lang="en-US" sz="5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94847"/>
              </p:ext>
            </p:extLst>
          </p:nvPr>
        </p:nvGraphicFramePr>
        <p:xfrm>
          <a:off x="381000" y="3468850"/>
          <a:ext cx="8458200" cy="33891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2294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Иво Андрић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Мост на Жепи </a:t>
                      </a:r>
                      <a:r>
                        <a:rPr lang="sr-Cyrl-RS" sz="1200" b="0" dirty="0" smtClean="0"/>
                        <a:t>(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Везир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Јусуф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неимар</a:t>
                      </a:r>
                      <a:r>
                        <a:rPr kumimoji="0"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приповедач</a:t>
                      </a:r>
                      <a:r>
                        <a:rPr kumimoji="0" lang="sr-Cyrl-R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r-Cyrl-RS" sz="1200" b="0" dirty="0" smtClean="0"/>
                    </a:p>
                    <a:p>
                      <a:r>
                        <a:rPr lang="sr-Cyrl-RS" b="1" dirty="0" smtClean="0"/>
                        <a:t>*</a:t>
                      </a:r>
                    </a:p>
                    <a:p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Деца</a:t>
                      </a:r>
                    </a:p>
                    <a:p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Прича о кмету Симану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sr-Cyrl-RS" b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sr-Cyrl-RS" b="0" dirty="0" smtClean="0">
                          <a:solidFill>
                            <a:srgbClr val="FF0000"/>
                          </a:solidFill>
                        </a:rPr>
                        <a:t>приповетке</a:t>
                      </a:r>
                    </a:p>
                    <a:p>
                      <a:pPr algn="ctr"/>
                      <a:endParaRPr lang="sr-Cyrl-RS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856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Милош Црњански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Сеобе</a:t>
                      </a:r>
                    </a:p>
                    <a:p>
                      <a:endParaRPr lang="sr-Cyrl-R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роман</a:t>
                      </a: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sr-Cyrl-R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kumimoji="0" lang="en-US" sz="1200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Вук</a:t>
                      </a:r>
                      <a:r>
                        <a:rPr kumimoji="0" 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Исакович,госпожа</a:t>
                      </a:r>
                      <a:r>
                        <a:rPr kumimoji="0" 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Дафина</a:t>
                      </a:r>
                      <a:r>
                        <a:rPr kumimoji="0" 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њихова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деца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sr-Cyrl-R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лавонско-подунавски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</a:t>
                      </a:r>
                      <a:r>
                        <a:rPr kumimoji="0" lang="sr-Cyrl-R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endParaRPr lang="sr-Cyrl-R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18871"/>
            <a:ext cx="882844" cy="1276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09" y="3637783"/>
            <a:ext cx="893135" cy="1123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5347890"/>
            <a:ext cx="914400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421328"/>
              </p:ext>
            </p:extLst>
          </p:nvPr>
        </p:nvGraphicFramePr>
        <p:xfrm>
          <a:off x="381000" y="801151"/>
          <a:ext cx="8458200" cy="540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70C0"/>
                          </a:solidFill>
                        </a:rPr>
                        <a:t>ПИСАЦ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70C0"/>
                          </a:solidFill>
                        </a:rPr>
                        <a:t>ДЕЛО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70C0"/>
                          </a:solidFill>
                        </a:rPr>
                        <a:t>КЊИЖЕВНА ВРСТА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Добрица Ћосић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800" b="1" dirty="0" smtClean="0"/>
                        <a:t>Деобе</a:t>
                      </a:r>
                    </a:p>
                    <a:p>
                      <a:pPr algn="ctr"/>
                      <a:r>
                        <a:rPr lang="sr-Cyrl-RS" sz="1800" b="1" dirty="0" smtClean="0"/>
                        <a:t>*</a:t>
                      </a:r>
                    </a:p>
                    <a:p>
                      <a:pPr algn="l"/>
                      <a:r>
                        <a:rPr kumimoji="0" lang="en-US" sz="12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полилог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облик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казивања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мноштва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више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говорника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истовремено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smtClean="0">
                          <a:solidFill>
                            <a:srgbClr val="FF0000"/>
                          </a:solidFill>
                        </a:rPr>
                        <a:t>роман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светски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српско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црква</a:t>
                      </a:r>
                      <a:endParaRPr lang="sr-Cyrl-R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Бора Станковић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Увела ружа</a:t>
                      </a:r>
                    </a:p>
                    <a:p>
                      <a:pPr algn="ctr"/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l"/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ружа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en-US" sz="12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метафора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уништену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Станину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лепоту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због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неостварене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љубави</a:t>
                      </a:r>
                      <a:endParaRPr kumimoji="0" lang="sr-Latn-R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приповетка</a:t>
                      </a: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Којина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Станина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мати</a:t>
                      </a:r>
                      <a:endParaRPr kumimoji="0" lang="sr-Latn-R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Антоан де Сент Егзипери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smtClean="0"/>
                        <a:t>Мали Принц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роман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Стјепан</a:t>
                      </a:r>
                      <a:r>
                        <a:rPr lang="sr-Cyrl-RS" b="1" baseline="0" dirty="0" smtClean="0"/>
                        <a:t> Митров Љубиша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Кањош Мацедоновић</a:t>
                      </a:r>
                    </a:p>
                    <a:p>
                      <a:pPr algn="ctr"/>
                      <a:r>
                        <a:rPr lang="sr-Cyrl-RS" b="1" dirty="0" smtClean="0"/>
                        <a:t>*</a:t>
                      </a:r>
                    </a:p>
                    <a:p>
                      <a:r>
                        <a:rPr lang="ru-RU" sz="1200" b="0" dirty="0" smtClean="0"/>
                        <a:t>"Бољи и виши пођоше бољима и вишијема, а ја једва и вас допадох!"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приповетка</a:t>
                      </a: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Кањош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Мацедоновић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млетачки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дужд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див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Фурлан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Јанко Веселиновић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Хајдук Станко</a:t>
                      </a:r>
                    </a:p>
                    <a:p>
                      <a:pPr algn="ctr"/>
                      <a:r>
                        <a:rPr lang="sr-Cyrl-RS" b="1" dirty="0" smtClean="0"/>
                        <a:t>*</a:t>
                      </a:r>
                    </a:p>
                    <a:p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Лазар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Станко,улизица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Маринко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Јелица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Турчин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Крушка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роман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sr-Cyrl-RS" sz="5400" dirty="0" smtClean="0"/>
              <a:t>КЊИЖЕВНИ РОД: </a:t>
            </a:r>
            <a:r>
              <a:rPr lang="sr-Cyrl-RS" sz="5400" dirty="0" smtClean="0">
                <a:solidFill>
                  <a:srgbClr val="FF0000"/>
                </a:solidFill>
              </a:rPr>
              <a:t>ЕПИКА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55" y="1206766"/>
            <a:ext cx="841321" cy="1194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655" y="2441143"/>
            <a:ext cx="1024210" cy="10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583673"/>
              </p:ext>
            </p:extLst>
          </p:nvPr>
        </p:nvGraphicFramePr>
        <p:xfrm>
          <a:off x="381000" y="685800"/>
          <a:ext cx="8458200" cy="3398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70C0"/>
                          </a:solidFill>
                        </a:rPr>
                        <a:t>ПИСАЦ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70C0"/>
                          </a:solidFill>
                        </a:rPr>
                        <a:t>ДЕЛО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70C0"/>
                          </a:solidFill>
                        </a:rPr>
                        <a:t>КЊИЖЕВНА ВРСТА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Ана Франк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800" b="1" dirty="0" smtClean="0"/>
                        <a:t>Дневник Ане Франк</a:t>
                      </a:r>
                    </a:p>
                    <a:p>
                      <a:pPr algn="ctr"/>
                      <a:endParaRPr lang="sr-Cyrl-R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smtClean="0">
                          <a:solidFill>
                            <a:srgbClr val="FF0000"/>
                          </a:solidFill>
                        </a:rPr>
                        <a:t>дневник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светски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рат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Пеђа Милосављевић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Потера за пејзажима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путопис</a:t>
                      </a:r>
                    </a:p>
                    <a:p>
                      <a:pPr algn="ctr"/>
                      <a:endParaRPr lang="sr-Cyrl-R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Вељко Петровић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Јабука на друму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есеј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Павле Угринов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Стара породична кућа</a:t>
                      </a:r>
                    </a:p>
                    <a:p>
                      <a:pPr algn="ctr"/>
                      <a:r>
                        <a:rPr lang="sr-Cyrl-RS" b="1" dirty="0" smtClean="0"/>
                        <a:t>*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7030A0"/>
                          </a:solidFill>
                        </a:rPr>
                        <a:t>ентеријер/екстеријер</a:t>
                      </a:r>
                      <a:endParaRPr lang="en-US" sz="12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приповетка</a:t>
                      </a:r>
                    </a:p>
                    <a:p>
                      <a:pPr algn="ctr"/>
                      <a:endParaRPr lang="sr-Cyrl-R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Радоје Домановић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Мртво море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сатира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sr-Cyrl-RS" sz="5400" dirty="0" smtClean="0"/>
              <a:t>КЊИЖЕВНИ РОД: </a:t>
            </a:r>
            <a:r>
              <a:rPr lang="sr-Cyrl-RS" sz="5400" dirty="0" smtClean="0">
                <a:solidFill>
                  <a:srgbClr val="FF0000"/>
                </a:solidFill>
              </a:rPr>
              <a:t>ЕПИКА</a:t>
            </a:r>
            <a:endParaRPr lang="en-US" sz="5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48959"/>
              </p:ext>
            </p:extLst>
          </p:nvPr>
        </p:nvGraphicFramePr>
        <p:xfrm>
          <a:off x="381000" y="4084320"/>
          <a:ext cx="8458200" cy="265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94253405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10125948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467206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Антоније</a:t>
                      </a:r>
                      <a:r>
                        <a:rPr lang="sr-Cyrl-RS" b="1" baseline="0" dirty="0" smtClean="0"/>
                        <a:t> Исаковић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Кашика</a:t>
                      </a:r>
                    </a:p>
                    <a:p>
                      <a:pPr algn="ctr"/>
                      <a:r>
                        <a:rPr kumimoji="0" lang="sr-Cyrl-R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/>
                      <a:r>
                        <a:rPr kumimoji="0" lang="sr-Cyrl-RS" sz="1200" b="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унутрашњи монолог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b="0" dirty="0" smtClean="0">
                          <a:solidFill>
                            <a:srgbClr val="FF0000"/>
                          </a:solidFill>
                        </a:rPr>
                        <a:t>приповетка</a:t>
                      </a:r>
                    </a:p>
                    <a:p>
                      <a:pPr algn="ctr"/>
                      <a:r>
                        <a:rPr lang="sr-Cyrl-RS" b="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 светски рат; Зоћа и Станко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9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Антон Павлович Чехов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Чиновникова смрт</a:t>
                      </a:r>
                    </a:p>
                    <a:p>
                      <a:pPr algn="ctr"/>
                      <a:r>
                        <a:rPr kumimoji="0" lang="sr-Cyrl-R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/>
                      <a:r>
                        <a:rPr kumimoji="0" lang="sr-Cyrl-RS" sz="1200" b="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унутрашњи монолог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новела</a:t>
                      </a: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r>
                        <a:rPr lang="sr-Cyrl-RS" sz="1200" dirty="0" smtClean="0">
                          <a:solidFill>
                            <a:schemeClr val="bg1"/>
                          </a:solidFill>
                        </a:rPr>
                        <a:t>Червјаков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3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Стеван Сремац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solidFill>
                            <a:schemeClr val="bg1"/>
                          </a:solidFill>
                        </a:rPr>
                        <a:t>Поп Ћира и поп Спира</a:t>
                      </a:r>
                    </a:p>
                    <a:p>
                      <a:r>
                        <a:rPr lang="sr-Cyrl-RS" sz="1800" b="1" dirty="0" smtClean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  <a:p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роман</a:t>
                      </a:r>
                    </a:p>
                    <a:p>
                      <a:pPr algn="ctr"/>
                      <a:r>
                        <a:rPr lang="sr-Cyrl-R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algn="l"/>
                      <a:r>
                        <a:rPr lang="sr-Cyrl-RS" sz="1200" dirty="0" smtClean="0">
                          <a:solidFill>
                            <a:schemeClr val="bg1"/>
                          </a:solidFill>
                        </a:rPr>
                        <a:t>Поп Ћира, поп Спира, Перса, Сида, Меланија, Јуца, учитељ Пера, Шаца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651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3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370950"/>
              </p:ext>
            </p:extLst>
          </p:nvPr>
        </p:nvGraphicFramePr>
        <p:xfrm>
          <a:off x="533400" y="702902"/>
          <a:ext cx="8229600" cy="42361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098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ПИСАЦ</a:t>
                      </a:r>
                      <a:r>
                        <a:rPr lang="en-US" b="1" dirty="0" smtClean="0"/>
                        <a:t>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ДЕЛО</a:t>
                      </a:r>
                      <a:r>
                        <a:rPr lang="en-US" b="1" baseline="0" dirty="0" smtClean="0"/>
                        <a:t>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baseline="0" dirty="0" smtClean="0"/>
                        <a:t>КЊИЖЕВНА ВРСТА</a:t>
                      </a:r>
                      <a:r>
                        <a:rPr lang="en-US" b="0" baseline="0" dirty="0" smtClean="0"/>
                        <a:t>: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Мика Антић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Плави чуперак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љубавна песма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Ђура Јакшић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Отаџбина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родољубива песма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Јован Јовановић</a:t>
                      </a:r>
                      <a:r>
                        <a:rPr lang="sr-Cyrl-RS" baseline="0" dirty="0" smtClean="0"/>
                        <a:t> Змај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Светли гробови</a:t>
                      </a:r>
                    </a:p>
                    <a:p>
                      <a:r>
                        <a:rPr lang="sr-Cyrl-RS" dirty="0" smtClean="0">
                          <a:solidFill>
                            <a:srgbClr val="7030A0"/>
                          </a:solidFill>
                        </a:rPr>
                        <a:t>Ђулићи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мисаона песма</a:t>
                      </a:r>
                    </a:p>
                    <a:p>
                      <a:r>
                        <a:rPr lang="sr-Cyrl-RS" dirty="0" smtClean="0">
                          <a:solidFill>
                            <a:srgbClr val="7030A0"/>
                          </a:solidFill>
                        </a:rPr>
                        <a:t>љубавна песма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Владислав Петковић Дис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Међу својима</a:t>
                      </a:r>
                    </a:p>
                    <a:p>
                      <a:pPr algn="ctr"/>
                      <a:r>
                        <a:rPr lang="sr-Cyrl-RS" dirty="0" smtClean="0"/>
                        <a:t>*</a:t>
                      </a:r>
                    </a:p>
                    <a:p>
                      <a:r>
                        <a:rPr lang="sr-Cyrl-RS" sz="1200" dirty="0" smtClean="0">
                          <a:solidFill>
                            <a:srgbClr val="7030A0"/>
                          </a:solidFill>
                        </a:rPr>
                        <a:t>Први светски рат/ метафоре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песма са породичном тематиком (љубавна)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Сергеј Јесењин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Писмо мајци</a:t>
                      </a:r>
                    </a:p>
                    <a:p>
                      <a:r>
                        <a:rPr lang="sr-Cyrl-RS" dirty="0" smtClean="0"/>
                        <a:t>Песма о керуши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рефлексивна</a:t>
                      </a:r>
                      <a:r>
                        <a:rPr lang="sr-Cyrl-RS" baseline="0" dirty="0" smtClean="0"/>
                        <a:t> песма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Милош Црњански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Ламент над Београдом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поема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Оскар Давичо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Србија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социјална песма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22369"/>
              </p:ext>
            </p:extLst>
          </p:nvPr>
        </p:nvGraphicFramePr>
        <p:xfrm>
          <a:off x="544902" y="4953000"/>
          <a:ext cx="8229600" cy="16920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sr-Cyrl-RS" b="0" dirty="0" smtClean="0"/>
                        <a:t>Васко Попа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0" dirty="0" smtClean="0"/>
                        <a:t>Очију твојих да није</a:t>
                      </a:r>
                    </a:p>
                    <a:p>
                      <a:r>
                        <a:rPr lang="sr-Cyrl-RS" b="0" dirty="0" smtClean="0">
                          <a:solidFill>
                            <a:srgbClr val="7030A0"/>
                          </a:solidFill>
                        </a:rPr>
                        <a:t>Манасија</a:t>
                      </a:r>
                      <a:endParaRPr lang="en-US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0" dirty="0" smtClean="0"/>
                        <a:t>љубавна песма</a:t>
                      </a:r>
                    </a:p>
                    <a:p>
                      <a:r>
                        <a:rPr lang="sr-Cyrl-RS" b="0" dirty="0" smtClean="0">
                          <a:solidFill>
                            <a:srgbClr val="7030A0"/>
                          </a:solidFill>
                        </a:rPr>
                        <a:t>родољубива песма</a:t>
                      </a:r>
                      <a:endParaRPr lang="en-US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r>
                        <a:rPr lang="sr-Cyrl-RS" dirty="0" smtClean="0"/>
                        <a:t>Франческо Петрарка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Канцонијер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љубавна поезија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Десанка Максимовић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Стрепња, Опомена</a:t>
                      </a:r>
                    </a:p>
                    <a:p>
                      <a:r>
                        <a:rPr lang="sr-Cyrl-RS" dirty="0" smtClean="0">
                          <a:solidFill>
                            <a:srgbClr val="7030A0"/>
                          </a:solidFill>
                        </a:rPr>
                        <a:t>Крвава бајка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љубавне песме</a:t>
                      </a:r>
                    </a:p>
                    <a:p>
                      <a:r>
                        <a:rPr lang="sr-Cyrl-RS" dirty="0" smtClean="0">
                          <a:solidFill>
                            <a:srgbClr val="7030A0"/>
                          </a:solidFill>
                        </a:rPr>
                        <a:t>родољубива песма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" y="152400"/>
            <a:ext cx="8230313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-34498"/>
            <a:ext cx="829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dirty="0" smtClean="0"/>
              <a:t>КЊИЖЕВНИ РОД: </a:t>
            </a:r>
            <a:r>
              <a:rPr lang="sr-Cyrl-RS" sz="4800" dirty="0" smtClean="0">
                <a:solidFill>
                  <a:srgbClr val="FF0000"/>
                </a:solidFill>
              </a:rPr>
              <a:t>ЛИРИКА</a:t>
            </a:r>
            <a:endParaRPr lang="sr-Latn-R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950362"/>
              </p:ext>
            </p:extLst>
          </p:nvPr>
        </p:nvGraphicFramePr>
        <p:xfrm>
          <a:off x="450210" y="1600200"/>
          <a:ext cx="8229600" cy="3572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098"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ПИСАЦ</a:t>
                      </a:r>
                      <a:r>
                        <a:rPr lang="en-US" b="1" dirty="0" smtClean="0"/>
                        <a:t>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 smtClean="0"/>
                        <a:t>ДЕЛО</a:t>
                      </a:r>
                      <a:r>
                        <a:rPr lang="en-US" b="1" baseline="0" dirty="0" smtClean="0"/>
                        <a:t>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baseline="0" dirty="0" smtClean="0"/>
                        <a:t>КЊИЖЕВНА ВРСТА</a:t>
                      </a:r>
                      <a:r>
                        <a:rPr lang="en-US" b="0" baseline="0" dirty="0" smtClean="0"/>
                        <a:t>: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Милан Ракић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Симонида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родољубива песма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Милутин Бојић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Плава гробница</a:t>
                      </a:r>
                    </a:p>
                    <a:p>
                      <a:pPr algn="ctr"/>
                      <a:r>
                        <a:rPr lang="sr-Cyrl-RS" dirty="0" smtClean="0"/>
                        <a:t>*</a:t>
                      </a:r>
                    </a:p>
                    <a:p>
                      <a:r>
                        <a:rPr lang="sr-Cyrl-RS" sz="1200" dirty="0" smtClean="0">
                          <a:solidFill>
                            <a:srgbClr val="7030A0"/>
                          </a:solidFill>
                        </a:rPr>
                        <a:t>Први светски рат</a:t>
                      </a:r>
                      <a:endParaRPr lang="en-US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/>
                        <a:t>родољубива песма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Јован Дучић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0" dirty="0" smtClean="0">
                          <a:solidFill>
                            <a:schemeClr val="bg1"/>
                          </a:solidFill>
                        </a:rPr>
                        <a:t>Подне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bg1"/>
                          </a:solidFill>
                        </a:rPr>
                        <a:t>описна песма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Стеван Раичковић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0" dirty="0" smtClean="0">
                          <a:solidFill>
                            <a:schemeClr val="bg1"/>
                          </a:solidFill>
                        </a:rPr>
                        <a:t>Небо</a:t>
                      </a:r>
                    </a:p>
                    <a:p>
                      <a:pPr algn="ctr"/>
                      <a:r>
                        <a:rPr lang="sr-Cyrl-RS" dirty="0" smtClean="0"/>
                        <a:t>*</a:t>
                      </a:r>
                    </a:p>
                    <a:p>
                      <a:r>
                        <a:rPr lang="sr-Cyrl-RS" sz="1200" dirty="0" smtClean="0">
                          <a:solidFill>
                            <a:srgbClr val="7030A0"/>
                          </a:solidFill>
                        </a:rPr>
                        <a:t>Употреба симбола</a:t>
                      </a:r>
                      <a:endParaRPr lang="en-US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мисаона песма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3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Добрица Ерић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Песник и месец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/>
                        <a:t>мисаона песма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" y="152400"/>
            <a:ext cx="8230313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57200"/>
            <a:ext cx="829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dirty="0" smtClean="0"/>
              <a:t>КЊИЖЕВНИ РОД: </a:t>
            </a:r>
            <a:r>
              <a:rPr lang="sr-Cyrl-RS" sz="4800" dirty="0" smtClean="0">
                <a:solidFill>
                  <a:srgbClr val="FF0000"/>
                </a:solidFill>
              </a:rPr>
              <a:t>ЛИРИКА</a:t>
            </a:r>
            <a:endParaRPr lang="sr-Latn-R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104815"/>
              </p:ext>
            </p:extLst>
          </p:nvPr>
        </p:nvGraphicFramePr>
        <p:xfrm>
          <a:off x="457200" y="1524000"/>
          <a:ext cx="82296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ПИСАЦ: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ДЕЛО: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КЊИЖЕВНА ВРСТА: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Молијер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Грађанин племић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комедија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Бранислав Нушић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Сумњиво лице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комедија нарави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Данило Киш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Ноћ и магла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драмолет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Вилијам Шекспир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Ромео и Јулија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трагедија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14400"/>
          </a:xfrm>
        </p:spPr>
        <p:txBody>
          <a:bodyPr>
            <a:normAutofit/>
          </a:bodyPr>
          <a:lstStyle/>
          <a:p>
            <a:r>
              <a:rPr lang="sr-Cyrl-RS" sz="4800" dirty="0" smtClean="0"/>
              <a:t>КЊИЖЕВНИ РОД: </a:t>
            </a:r>
            <a:r>
              <a:rPr lang="sr-Cyrl-RS" sz="4800" dirty="0" smtClean="0">
                <a:solidFill>
                  <a:srgbClr val="FF0000"/>
                </a:solidFill>
              </a:rPr>
              <a:t>ДРАМА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609311"/>
              </p:ext>
            </p:extLst>
          </p:nvPr>
        </p:nvGraphicFramePr>
        <p:xfrm>
          <a:off x="457200" y="3378200"/>
          <a:ext cx="82296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b="0" dirty="0" smtClean="0"/>
                        <a:t>Јован Стерија Поповић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0" dirty="0" smtClean="0"/>
                        <a:t>Покондирена</a:t>
                      </a:r>
                      <a:r>
                        <a:rPr lang="sr-Cyrl-RS" b="0" baseline="0" dirty="0" smtClean="0"/>
                        <a:t> тиква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0" dirty="0" smtClean="0"/>
                        <a:t>комедија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Љубомир Симовић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Бој</a:t>
                      </a:r>
                      <a:r>
                        <a:rPr lang="sr-Cyrl-RS" baseline="0" dirty="0" smtClean="0"/>
                        <a:t> на Косову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драма у ужем смислу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Бранислав Нушић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Власт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комедија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Коста Трифковић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Избирачица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комедија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Петар Кочић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Јазавац пред судом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комедија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381000"/>
            <a:ext cx="134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ВЕЖБАЊЕ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819" y="750332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dirty="0" smtClean="0">
                <a:solidFill>
                  <a:schemeClr val="bg1"/>
                </a:solidFill>
              </a:rPr>
              <a:t>1</a:t>
            </a:r>
            <a:r>
              <a:rPr lang="sr-Cyrl-RS" b="1" dirty="0" smtClean="0">
                <a:solidFill>
                  <a:schemeClr val="bg1"/>
                </a:solidFill>
              </a:rPr>
              <a:t>. </a:t>
            </a:r>
            <a:r>
              <a:rPr lang="en-GB" sz="1200" b="1" dirty="0" smtClean="0">
                <a:solidFill>
                  <a:schemeClr val="bg1"/>
                </a:solidFill>
              </a:rPr>
              <a:t>У </a:t>
            </a:r>
            <a:r>
              <a:rPr lang="en-GB" sz="1200" b="1" dirty="0" err="1">
                <a:solidFill>
                  <a:schemeClr val="bg1"/>
                </a:solidFill>
              </a:rPr>
              <a:t>својој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приповеци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i="1" dirty="0" err="1">
                <a:solidFill>
                  <a:schemeClr val="bg1"/>
                </a:solidFill>
              </a:rPr>
              <a:t>Све</a:t>
            </a:r>
            <a:r>
              <a:rPr lang="en-GB" sz="1200" b="1" i="1" dirty="0">
                <a:solidFill>
                  <a:schemeClr val="bg1"/>
                </a:solidFill>
              </a:rPr>
              <a:t> </a:t>
            </a:r>
            <a:r>
              <a:rPr lang="en-GB" sz="1200" b="1" i="1" dirty="0" err="1">
                <a:solidFill>
                  <a:schemeClr val="bg1"/>
                </a:solidFill>
              </a:rPr>
              <a:t>ће</a:t>
            </a:r>
            <a:r>
              <a:rPr lang="en-GB" sz="1200" b="1" i="1" dirty="0">
                <a:solidFill>
                  <a:schemeClr val="bg1"/>
                </a:solidFill>
              </a:rPr>
              <a:t> </a:t>
            </a:r>
            <a:r>
              <a:rPr lang="en-GB" sz="1200" b="1" i="1" dirty="0" err="1">
                <a:solidFill>
                  <a:schemeClr val="bg1"/>
                </a:solidFill>
              </a:rPr>
              <a:t>то</a:t>
            </a:r>
            <a:r>
              <a:rPr lang="en-GB" sz="1200" b="1" i="1" dirty="0">
                <a:solidFill>
                  <a:schemeClr val="bg1"/>
                </a:solidFill>
              </a:rPr>
              <a:t> </a:t>
            </a:r>
            <a:r>
              <a:rPr lang="en-GB" sz="1200" b="1" i="1" dirty="0" err="1">
                <a:solidFill>
                  <a:schemeClr val="bg1"/>
                </a:solidFill>
              </a:rPr>
              <a:t>народ</a:t>
            </a:r>
            <a:r>
              <a:rPr lang="en-GB" sz="1200" b="1" i="1" dirty="0">
                <a:solidFill>
                  <a:schemeClr val="bg1"/>
                </a:solidFill>
              </a:rPr>
              <a:t> </a:t>
            </a:r>
            <a:r>
              <a:rPr lang="en-GB" sz="1200" b="1" i="1" dirty="0" err="1">
                <a:solidFill>
                  <a:schemeClr val="bg1"/>
                </a:solidFill>
              </a:rPr>
              <a:t>позлатити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Лаза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Лазаревић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sr-Latn-RS" sz="1200" b="1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sr-Cyrl-R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а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слави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повратак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породици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заблуделог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сина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smtClean="0">
                <a:solidFill>
                  <a:schemeClr val="bg1"/>
                </a:solidFill>
              </a:rPr>
              <a:t>б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велича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моралне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вредности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српске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патријархалне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породице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smtClean="0">
                <a:solidFill>
                  <a:schemeClr val="bg1"/>
                </a:solidFill>
              </a:rPr>
              <a:t>в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осуђује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небригу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друштва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за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ратне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инвалиде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sr-Cyrl-CS" sz="1200" dirty="0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 </a:t>
            </a:r>
            <a:r>
              <a:rPr lang="en-US" sz="1200" dirty="0" err="1" smtClean="0">
                <a:solidFill>
                  <a:schemeClr val="bg1"/>
                </a:solidFill>
              </a:rPr>
              <a:t>Ова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приповетка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припада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__________________</a:t>
            </a:r>
            <a:r>
              <a:rPr lang="en-US" sz="1200" dirty="0" err="1">
                <a:solidFill>
                  <a:schemeClr val="bg1"/>
                </a:solidFill>
              </a:rPr>
              <a:t>књижевном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роду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sr-Cyrl-CS" sz="1200" dirty="0">
                <a:solidFill>
                  <a:schemeClr val="bg1"/>
                </a:solidFill>
              </a:rPr>
              <a:t>   </a:t>
            </a:r>
            <a:endParaRPr lang="sr-Cyrl-CS" sz="1200" dirty="0" smtClean="0">
              <a:solidFill>
                <a:schemeClr val="bg1"/>
              </a:solidFill>
            </a:endParaRPr>
          </a:p>
          <a:p>
            <a:r>
              <a:rPr lang="sr-Cyrl-CS" sz="12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sr-Cyrl-CS" sz="1200" dirty="0" smtClean="0">
                <a:solidFill>
                  <a:schemeClr val="bg1"/>
                </a:solidFill>
              </a:rPr>
              <a:t>2. </a:t>
            </a:r>
            <a:r>
              <a:rPr lang="en-GB" sz="1200" b="1" dirty="0" err="1">
                <a:solidFill>
                  <a:schemeClr val="bg1"/>
                </a:solidFill>
              </a:rPr>
              <a:t>Објасни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значење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народне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пословице</a:t>
            </a:r>
            <a:r>
              <a:rPr lang="en-GB" sz="1200" b="1" dirty="0">
                <a:solidFill>
                  <a:schemeClr val="bg1"/>
                </a:solidFill>
              </a:rPr>
              <a:t>: </a:t>
            </a:r>
            <a:r>
              <a:rPr lang="en-GB" sz="1200" b="1" i="1" dirty="0" err="1">
                <a:solidFill>
                  <a:schemeClr val="bg1"/>
                </a:solidFill>
              </a:rPr>
              <a:t>Језик</a:t>
            </a:r>
            <a:r>
              <a:rPr lang="en-GB" sz="1200" b="1" i="1" dirty="0">
                <a:solidFill>
                  <a:schemeClr val="bg1"/>
                </a:solidFill>
              </a:rPr>
              <a:t> </a:t>
            </a:r>
            <a:r>
              <a:rPr lang="en-GB" sz="1200" b="1" i="1" dirty="0" err="1">
                <a:solidFill>
                  <a:schemeClr val="bg1"/>
                </a:solidFill>
              </a:rPr>
              <a:t>кости</a:t>
            </a:r>
            <a:r>
              <a:rPr lang="en-GB" sz="1200" b="1" i="1" dirty="0">
                <a:solidFill>
                  <a:schemeClr val="bg1"/>
                </a:solidFill>
              </a:rPr>
              <a:t> </a:t>
            </a:r>
            <a:r>
              <a:rPr lang="en-GB" sz="1200" b="1" i="1" dirty="0" err="1">
                <a:solidFill>
                  <a:schemeClr val="bg1"/>
                </a:solidFill>
              </a:rPr>
              <a:t>нема</a:t>
            </a:r>
            <a:r>
              <a:rPr lang="en-GB" sz="1200" b="1" i="1" dirty="0">
                <a:solidFill>
                  <a:schemeClr val="bg1"/>
                </a:solidFill>
              </a:rPr>
              <a:t>, а </a:t>
            </a:r>
            <a:r>
              <a:rPr lang="en-GB" sz="1200" b="1" i="1" dirty="0" err="1">
                <a:solidFill>
                  <a:schemeClr val="bg1"/>
                </a:solidFill>
              </a:rPr>
              <a:t>кости</a:t>
            </a:r>
            <a:r>
              <a:rPr lang="en-GB" sz="1200" b="1" i="1" dirty="0">
                <a:solidFill>
                  <a:schemeClr val="bg1"/>
                </a:solidFill>
              </a:rPr>
              <a:t> </a:t>
            </a:r>
            <a:r>
              <a:rPr lang="en-GB" sz="1200" b="1" i="1" dirty="0" err="1">
                <a:solidFill>
                  <a:schemeClr val="bg1"/>
                </a:solidFill>
              </a:rPr>
              <a:t>ломи</a:t>
            </a:r>
            <a:r>
              <a:rPr lang="en-GB" sz="1200" b="1" i="1" dirty="0">
                <a:solidFill>
                  <a:schemeClr val="bg1"/>
                </a:solidFill>
              </a:rPr>
              <a:t>.</a:t>
            </a:r>
            <a:endParaRPr lang="sr-Latn-RS" sz="1200" b="1" i="1" dirty="0">
              <a:solidFill>
                <a:schemeClr val="bg1"/>
              </a:solidFill>
            </a:endParaRPr>
          </a:p>
          <a:p>
            <a:r>
              <a:rPr lang="en-US" sz="1200" i="1" dirty="0">
                <a:solidFill>
                  <a:schemeClr val="bg1"/>
                </a:solidFill>
              </a:rPr>
              <a:t> </a:t>
            </a:r>
            <a:endParaRPr lang="sr-Latn-RS" sz="1200" i="1" dirty="0">
              <a:solidFill>
                <a:schemeClr val="bg1"/>
              </a:solidFill>
            </a:endParaRPr>
          </a:p>
          <a:p>
            <a:r>
              <a:rPr lang="sr-Cyrl-R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а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Другога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је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могуће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више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повредити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речима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него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делом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smtClean="0">
                <a:solidFill>
                  <a:schemeClr val="bg1"/>
                </a:solidFill>
              </a:rPr>
              <a:t>б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Снага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речи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је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јача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од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батине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smtClean="0">
                <a:solidFill>
                  <a:schemeClr val="bg1"/>
                </a:solidFill>
              </a:rPr>
              <a:t>в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Језик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је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костоломац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smtClean="0">
                <a:solidFill>
                  <a:schemeClr val="bg1"/>
                </a:solidFill>
              </a:rPr>
              <a:t>г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Језик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је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орган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без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костију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u="sng" dirty="0" err="1" smtClean="0">
                <a:solidFill>
                  <a:schemeClr val="bg1"/>
                </a:solidFill>
              </a:rPr>
              <a:t>Заокружи</a:t>
            </a:r>
            <a:r>
              <a:rPr lang="en-US" sz="1200" u="sng" dirty="0" smtClean="0">
                <a:solidFill>
                  <a:schemeClr val="bg1"/>
                </a:solidFill>
              </a:rPr>
              <a:t> </a:t>
            </a:r>
            <a:r>
              <a:rPr lang="en-US" sz="1200" u="sng" dirty="0" err="1">
                <a:solidFill>
                  <a:schemeClr val="bg1"/>
                </a:solidFill>
              </a:rPr>
              <a:t>слова</a:t>
            </a:r>
            <a:r>
              <a:rPr lang="en-US" sz="1200" u="sng" dirty="0">
                <a:solidFill>
                  <a:schemeClr val="bg1"/>
                </a:solidFill>
              </a:rPr>
              <a:t> </a:t>
            </a:r>
            <a:r>
              <a:rPr lang="en-US" sz="1200" u="sng" dirty="0" err="1">
                <a:solidFill>
                  <a:schemeClr val="bg1"/>
                </a:solidFill>
              </a:rPr>
              <a:t>испред</a:t>
            </a:r>
            <a:r>
              <a:rPr lang="en-US" sz="1200" u="sng" dirty="0">
                <a:solidFill>
                  <a:schemeClr val="bg1"/>
                </a:solidFill>
              </a:rPr>
              <a:t> </a:t>
            </a:r>
            <a:r>
              <a:rPr lang="en-US" sz="1200" u="sng" dirty="0" err="1">
                <a:solidFill>
                  <a:schemeClr val="bg1"/>
                </a:solidFill>
              </a:rPr>
              <a:t>тачних</a:t>
            </a:r>
            <a:r>
              <a:rPr lang="en-US" sz="1200" u="sng" dirty="0">
                <a:solidFill>
                  <a:schemeClr val="bg1"/>
                </a:solidFill>
              </a:rPr>
              <a:t> </a:t>
            </a:r>
            <a:r>
              <a:rPr lang="en-US" sz="1200" u="sng" dirty="0" err="1">
                <a:solidFill>
                  <a:schemeClr val="bg1"/>
                </a:solidFill>
              </a:rPr>
              <a:t>одговора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sr-Cyrl-CS" sz="1200" dirty="0" smtClean="0">
                <a:solidFill>
                  <a:schemeClr val="bg1"/>
                </a:solidFill>
              </a:rPr>
              <a:t>       </a:t>
            </a:r>
          </a:p>
          <a:p>
            <a:endParaRPr lang="sr-Cyrl-CS" sz="1200" dirty="0">
              <a:solidFill>
                <a:schemeClr val="bg1"/>
              </a:solidFill>
            </a:endParaRPr>
          </a:p>
          <a:p>
            <a:pPr lvl="0"/>
            <a:r>
              <a:rPr lang="sr-Cyrl-CS" sz="1200" dirty="0" smtClean="0">
                <a:solidFill>
                  <a:schemeClr val="bg1"/>
                </a:solidFill>
              </a:rPr>
              <a:t>3. </a:t>
            </a:r>
            <a:r>
              <a:rPr lang="en-GB" sz="1200" b="1" dirty="0" err="1">
                <a:solidFill>
                  <a:schemeClr val="bg1"/>
                </a:solidFill>
              </a:rPr>
              <a:t>Приказ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друштва</a:t>
            </a:r>
            <a:r>
              <a:rPr lang="en-GB" sz="1200" b="1" dirty="0">
                <a:solidFill>
                  <a:schemeClr val="bg1"/>
                </a:solidFill>
              </a:rPr>
              <a:t> у </a:t>
            </a:r>
            <a:r>
              <a:rPr lang="en-GB" sz="1200" b="1" dirty="0" err="1">
                <a:solidFill>
                  <a:schemeClr val="bg1"/>
                </a:solidFill>
              </a:rPr>
              <a:t>Србији</a:t>
            </a:r>
            <a:r>
              <a:rPr lang="en-GB" sz="1200" b="1" dirty="0">
                <a:solidFill>
                  <a:schemeClr val="bg1"/>
                </a:solidFill>
              </a:rPr>
              <a:t> у </a:t>
            </a:r>
            <a:r>
              <a:rPr lang="en-GB" sz="1200" b="1" dirty="0" err="1">
                <a:solidFill>
                  <a:schemeClr val="bg1"/>
                </a:solidFill>
              </a:rPr>
              <a:t>Домановићевој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приповеци</a:t>
            </a:r>
            <a:r>
              <a:rPr lang="en-GB" sz="1200" b="1" dirty="0">
                <a:solidFill>
                  <a:schemeClr val="bg1"/>
                </a:solidFill>
              </a:rPr>
              <a:t> </a:t>
            </a:r>
            <a:r>
              <a:rPr lang="en-GB" sz="1200" b="1" dirty="0" err="1">
                <a:solidFill>
                  <a:schemeClr val="bg1"/>
                </a:solidFill>
              </a:rPr>
              <a:t>Мртво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море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исказан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је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sr-Cyrl-R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а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сатирично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smtClean="0">
                <a:solidFill>
                  <a:schemeClr val="bg1"/>
                </a:solidFill>
              </a:rPr>
              <a:t>б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романтично</a:t>
            </a:r>
            <a:r>
              <a:rPr lang="en-US" sz="1200" dirty="0">
                <a:solidFill>
                  <a:schemeClr val="bg1"/>
                </a:solidFill>
              </a:rPr>
              <a:t>;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smtClean="0">
                <a:solidFill>
                  <a:schemeClr val="bg1"/>
                </a:solidFill>
              </a:rPr>
              <a:t>в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комично</a:t>
            </a:r>
            <a:r>
              <a:rPr lang="sr-Cyrl-CS" sz="1200" dirty="0">
                <a:solidFill>
                  <a:schemeClr val="bg1"/>
                </a:solidFill>
              </a:rPr>
              <a:t>;                                                                                                                                                                (1)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  <a:endParaRPr lang="sr-Cyrl-RS" dirty="0" smtClean="0"/>
          </a:p>
          <a:p>
            <a:pPr lvl="0"/>
            <a:r>
              <a:rPr lang="sr-Cyrl-RS" sz="1200" dirty="0" smtClean="0">
                <a:solidFill>
                  <a:schemeClr val="bg1"/>
                </a:solidFill>
              </a:rPr>
              <a:t>4. </a:t>
            </a:r>
            <a:r>
              <a:rPr lang="en-GB" sz="1200" b="1" dirty="0" err="1">
                <a:solidFill>
                  <a:schemeClr val="bg1"/>
                </a:solidFill>
              </a:rPr>
              <a:t>Када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будеш</a:t>
            </a:r>
            <a:r>
              <a:rPr lang="en-GB" sz="1200" b="1" dirty="0">
                <a:solidFill>
                  <a:schemeClr val="bg1"/>
                </a:solidFill>
              </a:rPr>
              <a:t> у </a:t>
            </a:r>
            <a:r>
              <a:rPr lang="en-GB" sz="1200" b="1" dirty="0" err="1">
                <a:solidFill>
                  <a:schemeClr val="bg1"/>
                </a:solidFill>
              </a:rPr>
              <a:t>ситуацији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да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мораш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да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напишеш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жалбу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молбу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записник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позив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допис</a:t>
            </a:r>
            <a:r>
              <a:rPr lang="en-GB" sz="1200" b="1" dirty="0">
                <a:solidFill>
                  <a:schemeClr val="bg1"/>
                </a:solidFill>
              </a:rPr>
              <a:t> и </a:t>
            </a:r>
            <a:r>
              <a:rPr lang="en-GB" sz="1200" b="1" dirty="0" err="1">
                <a:solidFill>
                  <a:schemeClr val="bg1"/>
                </a:solidFill>
              </a:rPr>
              <a:t>сл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 err="1">
                <a:solidFill>
                  <a:schemeClr val="bg1"/>
                </a:solidFill>
              </a:rPr>
              <a:t>служићеш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се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функционалним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стилом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који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се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зове</a:t>
            </a:r>
            <a:r>
              <a:rPr lang="en-GB" sz="1200" b="1" dirty="0">
                <a:solidFill>
                  <a:schemeClr val="bg1"/>
                </a:solidFill>
              </a:rPr>
              <a:t>_____________________</a:t>
            </a:r>
            <a:r>
              <a:rPr lang="sr-Cyrl-CS" sz="1200" b="1" dirty="0">
                <a:solidFill>
                  <a:schemeClr val="bg1"/>
                </a:solidFill>
              </a:rPr>
              <a:t>________.</a:t>
            </a:r>
            <a:endParaRPr lang="sr-Latn-RS" sz="1200" dirty="0">
              <a:solidFill>
                <a:schemeClr val="bg1"/>
              </a:solidFill>
            </a:endParaRPr>
          </a:p>
          <a:p>
            <a:endParaRPr lang="sr-Latn-RS" dirty="0"/>
          </a:p>
          <a:p>
            <a:pPr lvl="0"/>
            <a:r>
              <a:rPr lang="sr-Cyrl-CS" sz="1200" dirty="0" smtClean="0">
                <a:solidFill>
                  <a:schemeClr val="bg1"/>
                </a:solidFill>
              </a:rPr>
              <a:t>5. </a:t>
            </a:r>
            <a:r>
              <a:rPr lang="en-GB" sz="1200" b="1" dirty="0" err="1">
                <a:solidFill>
                  <a:schemeClr val="bg1"/>
                </a:solidFill>
              </a:rPr>
              <a:t>Осећајност</a:t>
            </a:r>
            <a:r>
              <a:rPr lang="en-GB" sz="1200" b="1" dirty="0">
                <a:solidFill>
                  <a:schemeClr val="bg1"/>
                </a:solidFill>
              </a:rPr>
              <a:t> и </a:t>
            </a:r>
            <a:r>
              <a:rPr lang="en-GB" sz="1200" b="1" dirty="0" err="1">
                <a:solidFill>
                  <a:schemeClr val="bg1"/>
                </a:solidFill>
              </a:rPr>
              <a:t>субјективност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основна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су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одлика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endParaRPr lang="sr-Latn-R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а) </a:t>
            </a:r>
            <a:r>
              <a:rPr lang="en-US" sz="1200" dirty="0" err="1">
                <a:solidFill>
                  <a:schemeClr val="bg1"/>
                </a:solidFill>
              </a:rPr>
              <a:t>драмског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књижевног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рода</a:t>
            </a:r>
            <a:r>
              <a:rPr lang="en-US" sz="1200" dirty="0">
                <a:solidFill>
                  <a:schemeClr val="bg1"/>
                </a:solidFill>
              </a:rPr>
              <a:t>; </a:t>
            </a:r>
            <a:r>
              <a:rPr lang="sr-Cyrl-RS" sz="1200" dirty="0" smtClean="0">
                <a:solidFill>
                  <a:schemeClr val="bg1"/>
                </a:solidFill>
              </a:rPr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б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лирског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књижевног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рода</a:t>
            </a:r>
            <a:r>
              <a:rPr lang="en-US" sz="1200" dirty="0">
                <a:solidFill>
                  <a:schemeClr val="bg1"/>
                </a:solidFill>
              </a:rPr>
              <a:t>; </a:t>
            </a:r>
            <a:r>
              <a:rPr lang="sr-Cyrl-RS" sz="1200" dirty="0" smtClean="0">
                <a:solidFill>
                  <a:schemeClr val="bg1"/>
                </a:solidFill>
              </a:rPr>
              <a:t>    </a:t>
            </a:r>
            <a:r>
              <a:rPr lang="en-US" sz="1200" dirty="0" smtClean="0">
                <a:solidFill>
                  <a:schemeClr val="bg1"/>
                </a:solidFill>
              </a:rPr>
              <a:t>в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err="1">
                <a:solidFill>
                  <a:schemeClr val="bg1"/>
                </a:solidFill>
              </a:rPr>
              <a:t>епског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књижевног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рода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sr-Cyrl-CS" sz="1200" dirty="0" smtClean="0">
                <a:solidFill>
                  <a:schemeClr val="bg1"/>
                </a:solidFill>
              </a:rPr>
              <a:t>   </a:t>
            </a:r>
            <a:endParaRPr lang="sr-Latn-R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</TotalTime>
  <Words>699</Words>
  <Application>Microsoft Office PowerPoint</Application>
  <PresentationFormat>On-screen Show (4:3)</PresentationFormat>
  <Paragraphs>285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MinionPro-Regular</vt:lpstr>
      <vt:lpstr>Times New Roman</vt:lpstr>
      <vt:lpstr>Wingdings 2</vt:lpstr>
      <vt:lpstr>Paper</vt:lpstr>
      <vt:lpstr> ПРИПРЕМНА НАСТАВА</vt:lpstr>
      <vt:lpstr>КЊИЖЕВНИ РОД: ЕПИКА</vt:lpstr>
      <vt:lpstr>КЊИЖЕВНИ РОД: ЕПИКА</vt:lpstr>
      <vt:lpstr>КЊИЖЕВНИ РОД: ЕПИКА</vt:lpstr>
      <vt:lpstr>КЊИЖЕВНИ РОД: ЕПИКА</vt:lpstr>
      <vt:lpstr>PowerPoint Presentation</vt:lpstr>
      <vt:lpstr>PowerPoint Presentation</vt:lpstr>
      <vt:lpstr>КЊИЖЕВНИ РОД: ДРАМА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</dc:creator>
  <cp:lastModifiedBy>PCuser</cp:lastModifiedBy>
  <cp:revision>28</cp:revision>
  <dcterms:created xsi:type="dcterms:W3CDTF">2020-05-22T11:27:54Z</dcterms:created>
  <dcterms:modified xsi:type="dcterms:W3CDTF">2020-06-11T06:30:03Z</dcterms:modified>
</cp:coreProperties>
</file>