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7" r:id="rId3"/>
    <p:sldId id="259" r:id="rId4"/>
    <p:sldId id="262" r:id="rId5"/>
    <p:sldId id="263" r:id="rId6"/>
    <p:sldId id="265" r:id="rId7"/>
    <p:sldId id="266" r:id="rId8"/>
    <p:sldId id="258" r:id="rId9"/>
    <p:sldId id="264" r:id="rId10"/>
    <p:sldId id="267" r:id="rId11"/>
    <p:sldId id="268" r:id="rId12"/>
    <p:sldId id="269" r:id="rId13"/>
    <p:sldId id="261" r:id="rId14"/>
    <p:sldId id="260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4" d="100"/>
          <a:sy n="94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13B281-196D-4D37-8334-E7481699DC92}" type="doc">
      <dgm:prSet loTypeId="urn:microsoft.com/office/officeart/2005/8/layout/vList6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86E22B9-AAD2-465E-8738-EA5000E2F5C8}">
      <dgm:prSet phldrT="[Text]"/>
      <dgm:spPr/>
      <dgm:t>
        <a:bodyPr/>
        <a:lstStyle/>
        <a:p>
          <a:r>
            <a:rPr lang="sr-Cyrl-RS" dirty="0"/>
            <a:t>Ви</a:t>
          </a:r>
          <a:endParaRPr lang="en-US" dirty="0"/>
        </a:p>
      </dgm:t>
    </dgm:pt>
    <dgm:pt modelId="{D59F82E8-E5AB-4A2C-ACD5-2CFDA6873826}" type="parTrans" cxnId="{1700EB81-B05B-4514-802C-F3AC54355E73}">
      <dgm:prSet/>
      <dgm:spPr/>
      <dgm:t>
        <a:bodyPr/>
        <a:lstStyle/>
        <a:p>
          <a:endParaRPr lang="en-US"/>
        </a:p>
      </dgm:t>
    </dgm:pt>
    <dgm:pt modelId="{2B831AAE-CE24-41C9-BD08-504B6A0DEB5A}" type="sibTrans" cxnId="{1700EB81-B05B-4514-802C-F3AC54355E73}">
      <dgm:prSet/>
      <dgm:spPr/>
      <dgm:t>
        <a:bodyPr/>
        <a:lstStyle/>
        <a:p>
          <a:endParaRPr lang="en-US"/>
        </a:p>
      </dgm:t>
    </dgm:pt>
    <dgm:pt modelId="{9A240820-09BD-45CA-8402-6E24D641877E}">
      <dgm:prSet phldrT="[Text]" custT="1"/>
      <dgm:spPr/>
      <dgm:t>
        <a:bodyPr/>
        <a:lstStyle/>
        <a:p>
          <a:r>
            <a:rPr lang="sr-Cyrl-RS" sz="1800" dirty="0"/>
            <a:t>поштовање </a:t>
          </a:r>
          <a:endParaRPr lang="en-US" sz="1800" dirty="0"/>
        </a:p>
      </dgm:t>
    </dgm:pt>
    <dgm:pt modelId="{67711076-C602-4565-90F6-EE5A5AB533F3}" type="parTrans" cxnId="{C1BBD857-C831-4B7D-9296-128E85DAE736}">
      <dgm:prSet/>
      <dgm:spPr/>
      <dgm:t>
        <a:bodyPr/>
        <a:lstStyle/>
        <a:p>
          <a:endParaRPr lang="en-US"/>
        </a:p>
      </dgm:t>
    </dgm:pt>
    <dgm:pt modelId="{617F8DD5-D5AC-4E91-9B76-AC310F8260A9}" type="sibTrans" cxnId="{C1BBD857-C831-4B7D-9296-128E85DAE736}">
      <dgm:prSet/>
      <dgm:spPr/>
      <dgm:t>
        <a:bodyPr/>
        <a:lstStyle/>
        <a:p>
          <a:endParaRPr lang="en-US"/>
        </a:p>
      </dgm:t>
    </dgm:pt>
    <dgm:pt modelId="{22EBAFB0-DD0C-4804-A8E8-27C7140342E3}">
      <dgm:prSet phldrT="[Text]" custT="1"/>
      <dgm:spPr/>
      <dgm:t>
        <a:bodyPr/>
        <a:lstStyle/>
        <a:p>
          <a:r>
            <a:rPr lang="sr-Cyrl-RS" sz="1800" dirty="0"/>
            <a:t>Хвала </a:t>
          </a:r>
          <a:r>
            <a:rPr lang="sr-Cyrl-RS" sz="1800" b="1" dirty="0"/>
            <a:t>Вам</a:t>
          </a:r>
          <a:r>
            <a:rPr lang="sr-Cyrl-RS" sz="1800" dirty="0"/>
            <a:t>, професоре. </a:t>
          </a:r>
          <a:endParaRPr lang="en-US" sz="1800" dirty="0"/>
        </a:p>
      </dgm:t>
    </dgm:pt>
    <dgm:pt modelId="{52F10B9E-8598-43A3-A305-F0C281FD4B43}" type="parTrans" cxnId="{296A7164-CAD4-4673-94F6-A00661FDBBFC}">
      <dgm:prSet/>
      <dgm:spPr/>
      <dgm:t>
        <a:bodyPr/>
        <a:lstStyle/>
        <a:p>
          <a:endParaRPr lang="en-US"/>
        </a:p>
      </dgm:t>
    </dgm:pt>
    <dgm:pt modelId="{6E01005B-80C5-489F-B5AC-6BAF22E96C2C}" type="sibTrans" cxnId="{296A7164-CAD4-4673-94F6-A00661FDBBFC}">
      <dgm:prSet/>
      <dgm:spPr/>
      <dgm:t>
        <a:bodyPr/>
        <a:lstStyle/>
        <a:p>
          <a:endParaRPr lang="en-US"/>
        </a:p>
      </dgm:t>
    </dgm:pt>
    <dgm:pt modelId="{331C9F0E-3502-4AE5-8D43-22DBC16D79DD}">
      <dgm:prSet phldrT="[Text]"/>
      <dgm:spPr/>
      <dgm:t>
        <a:bodyPr/>
        <a:lstStyle/>
        <a:p>
          <a:r>
            <a:rPr lang="sr-Cyrl-RS" dirty="0"/>
            <a:t>ви</a:t>
          </a:r>
          <a:endParaRPr lang="en-US" dirty="0"/>
        </a:p>
      </dgm:t>
    </dgm:pt>
    <dgm:pt modelId="{B40FFB6C-A1EC-4B8F-BACC-F7B76295AE33}" type="parTrans" cxnId="{003AAE06-E59C-42D4-B782-01794E15D06E}">
      <dgm:prSet/>
      <dgm:spPr/>
      <dgm:t>
        <a:bodyPr/>
        <a:lstStyle/>
        <a:p>
          <a:endParaRPr lang="en-US"/>
        </a:p>
      </dgm:t>
    </dgm:pt>
    <dgm:pt modelId="{24EDCCFD-68BE-4961-8A77-955A18CFABAA}" type="sibTrans" cxnId="{003AAE06-E59C-42D4-B782-01794E15D06E}">
      <dgm:prSet/>
      <dgm:spPr/>
      <dgm:t>
        <a:bodyPr/>
        <a:lstStyle/>
        <a:p>
          <a:endParaRPr lang="en-US"/>
        </a:p>
      </dgm:t>
    </dgm:pt>
    <dgm:pt modelId="{3CFC8D5E-B02D-4EA3-B74C-0A9B87F2E85E}">
      <dgm:prSet phldrT="[Text]" custT="1"/>
      <dgm:spPr/>
      <dgm:t>
        <a:bodyPr/>
        <a:lstStyle/>
        <a:p>
          <a:r>
            <a:rPr lang="sr-Cyrl-RS" sz="1800" dirty="0"/>
            <a:t>група људи</a:t>
          </a:r>
          <a:endParaRPr lang="en-US" sz="1800" dirty="0"/>
        </a:p>
      </dgm:t>
    </dgm:pt>
    <dgm:pt modelId="{4885D3DA-6FAF-4F16-9E77-D200EAA22CEC}" type="parTrans" cxnId="{77E2CCC9-12A0-4864-88ED-1A2D1220C5A2}">
      <dgm:prSet/>
      <dgm:spPr/>
      <dgm:t>
        <a:bodyPr/>
        <a:lstStyle/>
        <a:p>
          <a:endParaRPr lang="en-US"/>
        </a:p>
      </dgm:t>
    </dgm:pt>
    <dgm:pt modelId="{AA729B45-DB03-45B6-8B57-52AC56C44F25}" type="sibTrans" cxnId="{77E2CCC9-12A0-4864-88ED-1A2D1220C5A2}">
      <dgm:prSet/>
      <dgm:spPr/>
      <dgm:t>
        <a:bodyPr/>
        <a:lstStyle/>
        <a:p>
          <a:endParaRPr lang="en-US"/>
        </a:p>
      </dgm:t>
    </dgm:pt>
    <dgm:pt modelId="{B809952C-D7B9-4757-9AF0-539FE1BD10E8}">
      <dgm:prSet phldrT="[Text]" custT="1"/>
      <dgm:spPr/>
      <dgm:t>
        <a:bodyPr/>
        <a:lstStyle/>
        <a:p>
          <a:r>
            <a:rPr lang="sr-Cyrl-RS" sz="1800" dirty="0"/>
            <a:t>Драга децо, </a:t>
          </a:r>
          <a:r>
            <a:rPr lang="sr-Cyrl-RS" sz="1800" b="1" dirty="0"/>
            <a:t>ви</a:t>
          </a:r>
          <a:r>
            <a:rPr lang="sr-Cyrl-RS" sz="1800" dirty="0"/>
            <a:t> сте увек у праву. </a:t>
          </a:r>
          <a:endParaRPr lang="en-US" sz="1800" dirty="0"/>
        </a:p>
      </dgm:t>
    </dgm:pt>
    <dgm:pt modelId="{A897195C-552B-4A33-AE68-CE2DF55A9EEB}" type="parTrans" cxnId="{2A5C8598-EE4C-4DDB-94DB-7F1623C0775C}">
      <dgm:prSet/>
      <dgm:spPr/>
      <dgm:t>
        <a:bodyPr/>
        <a:lstStyle/>
        <a:p>
          <a:endParaRPr lang="en-US"/>
        </a:p>
      </dgm:t>
    </dgm:pt>
    <dgm:pt modelId="{874BF2A6-0F7A-41AF-B3FF-631078A2D993}" type="sibTrans" cxnId="{2A5C8598-EE4C-4DDB-94DB-7F1623C0775C}">
      <dgm:prSet/>
      <dgm:spPr/>
      <dgm:t>
        <a:bodyPr/>
        <a:lstStyle/>
        <a:p>
          <a:endParaRPr lang="en-US"/>
        </a:p>
      </dgm:t>
    </dgm:pt>
    <dgm:pt modelId="{DC000487-F293-4220-8F9D-BBE3A821551A}" type="pres">
      <dgm:prSet presAssocID="{D313B281-196D-4D37-8334-E7481699DC92}" presName="Name0" presStyleCnt="0">
        <dgm:presLayoutVars>
          <dgm:dir/>
          <dgm:animLvl val="lvl"/>
          <dgm:resizeHandles/>
        </dgm:presLayoutVars>
      </dgm:prSet>
      <dgm:spPr/>
    </dgm:pt>
    <dgm:pt modelId="{71737002-CA09-426E-A4B5-1DC05853EB6E}" type="pres">
      <dgm:prSet presAssocID="{986E22B9-AAD2-465E-8738-EA5000E2F5C8}" presName="linNode" presStyleCnt="0"/>
      <dgm:spPr/>
    </dgm:pt>
    <dgm:pt modelId="{835B89B9-F8FE-4358-8B4D-782F0FFA34D2}" type="pres">
      <dgm:prSet presAssocID="{986E22B9-AAD2-465E-8738-EA5000E2F5C8}" presName="parentShp" presStyleLbl="node1" presStyleIdx="0" presStyleCnt="2">
        <dgm:presLayoutVars>
          <dgm:bulletEnabled val="1"/>
        </dgm:presLayoutVars>
      </dgm:prSet>
      <dgm:spPr/>
    </dgm:pt>
    <dgm:pt modelId="{EE661710-00A2-4E32-8E55-D92C11287679}" type="pres">
      <dgm:prSet presAssocID="{986E22B9-AAD2-465E-8738-EA5000E2F5C8}" presName="childShp" presStyleLbl="bgAccFollowNode1" presStyleIdx="0" presStyleCnt="2" custScaleY="186250">
        <dgm:presLayoutVars>
          <dgm:bulletEnabled val="1"/>
        </dgm:presLayoutVars>
      </dgm:prSet>
      <dgm:spPr/>
    </dgm:pt>
    <dgm:pt modelId="{483F9080-A9D0-4F62-A11F-E31F3D1B8E40}" type="pres">
      <dgm:prSet presAssocID="{2B831AAE-CE24-41C9-BD08-504B6A0DEB5A}" presName="spacing" presStyleCnt="0"/>
      <dgm:spPr/>
    </dgm:pt>
    <dgm:pt modelId="{144202F9-3423-494D-8CEA-CB20F492A0BD}" type="pres">
      <dgm:prSet presAssocID="{331C9F0E-3502-4AE5-8D43-22DBC16D79DD}" presName="linNode" presStyleCnt="0"/>
      <dgm:spPr/>
    </dgm:pt>
    <dgm:pt modelId="{9A644D35-8BB4-49B3-A0DB-AF5218F77D8B}" type="pres">
      <dgm:prSet presAssocID="{331C9F0E-3502-4AE5-8D43-22DBC16D79DD}" presName="parentShp" presStyleLbl="node1" presStyleIdx="1" presStyleCnt="2">
        <dgm:presLayoutVars>
          <dgm:bulletEnabled val="1"/>
        </dgm:presLayoutVars>
      </dgm:prSet>
      <dgm:spPr/>
    </dgm:pt>
    <dgm:pt modelId="{30BA639A-4FE5-4E0A-8BDF-B71D7612E299}" type="pres">
      <dgm:prSet presAssocID="{331C9F0E-3502-4AE5-8D43-22DBC16D79DD}" presName="childShp" presStyleLbl="bgAccFollowNode1" presStyleIdx="1" presStyleCnt="2" custScaleY="133427">
        <dgm:presLayoutVars>
          <dgm:bulletEnabled val="1"/>
        </dgm:presLayoutVars>
      </dgm:prSet>
      <dgm:spPr/>
    </dgm:pt>
  </dgm:ptLst>
  <dgm:cxnLst>
    <dgm:cxn modelId="{003AAE06-E59C-42D4-B782-01794E15D06E}" srcId="{D313B281-196D-4D37-8334-E7481699DC92}" destId="{331C9F0E-3502-4AE5-8D43-22DBC16D79DD}" srcOrd="1" destOrd="0" parTransId="{B40FFB6C-A1EC-4B8F-BACC-F7B76295AE33}" sibTransId="{24EDCCFD-68BE-4961-8A77-955A18CFABAA}"/>
    <dgm:cxn modelId="{20004F62-4499-484B-8C69-214F1DBE87B5}" type="presOf" srcId="{9A240820-09BD-45CA-8402-6E24D641877E}" destId="{EE661710-00A2-4E32-8E55-D92C11287679}" srcOrd="0" destOrd="0" presId="urn:microsoft.com/office/officeart/2005/8/layout/vList6"/>
    <dgm:cxn modelId="{DB393044-E730-4BE7-9628-3002609B6D99}" type="presOf" srcId="{986E22B9-AAD2-465E-8738-EA5000E2F5C8}" destId="{835B89B9-F8FE-4358-8B4D-782F0FFA34D2}" srcOrd="0" destOrd="0" presId="urn:microsoft.com/office/officeart/2005/8/layout/vList6"/>
    <dgm:cxn modelId="{296A7164-CAD4-4673-94F6-A00661FDBBFC}" srcId="{986E22B9-AAD2-465E-8738-EA5000E2F5C8}" destId="{22EBAFB0-DD0C-4804-A8E8-27C7140342E3}" srcOrd="1" destOrd="0" parTransId="{52F10B9E-8598-43A3-A305-F0C281FD4B43}" sibTransId="{6E01005B-80C5-489F-B5AC-6BAF22E96C2C}"/>
    <dgm:cxn modelId="{F7871C65-7506-4493-B0B4-0D8404D38905}" type="presOf" srcId="{B809952C-D7B9-4757-9AF0-539FE1BD10E8}" destId="{30BA639A-4FE5-4E0A-8BDF-B71D7612E299}" srcOrd="0" destOrd="1" presId="urn:microsoft.com/office/officeart/2005/8/layout/vList6"/>
    <dgm:cxn modelId="{8277E86F-0256-4016-AAE2-5F32B456FA74}" type="presOf" srcId="{331C9F0E-3502-4AE5-8D43-22DBC16D79DD}" destId="{9A644D35-8BB4-49B3-A0DB-AF5218F77D8B}" srcOrd="0" destOrd="0" presId="urn:microsoft.com/office/officeart/2005/8/layout/vList6"/>
    <dgm:cxn modelId="{C1BBD857-C831-4B7D-9296-128E85DAE736}" srcId="{986E22B9-AAD2-465E-8738-EA5000E2F5C8}" destId="{9A240820-09BD-45CA-8402-6E24D641877E}" srcOrd="0" destOrd="0" parTransId="{67711076-C602-4565-90F6-EE5A5AB533F3}" sibTransId="{617F8DD5-D5AC-4E91-9B76-AC310F8260A9}"/>
    <dgm:cxn modelId="{15EEE67F-53A8-4935-A47F-B32521F0F751}" type="presOf" srcId="{22EBAFB0-DD0C-4804-A8E8-27C7140342E3}" destId="{EE661710-00A2-4E32-8E55-D92C11287679}" srcOrd="0" destOrd="1" presId="urn:microsoft.com/office/officeart/2005/8/layout/vList6"/>
    <dgm:cxn modelId="{1700EB81-B05B-4514-802C-F3AC54355E73}" srcId="{D313B281-196D-4D37-8334-E7481699DC92}" destId="{986E22B9-AAD2-465E-8738-EA5000E2F5C8}" srcOrd="0" destOrd="0" parTransId="{D59F82E8-E5AB-4A2C-ACD5-2CFDA6873826}" sibTransId="{2B831AAE-CE24-41C9-BD08-504B6A0DEB5A}"/>
    <dgm:cxn modelId="{2A5C8598-EE4C-4DDB-94DB-7F1623C0775C}" srcId="{331C9F0E-3502-4AE5-8D43-22DBC16D79DD}" destId="{B809952C-D7B9-4757-9AF0-539FE1BD10E8}" srcOrd="1" destOrd="0" parTransId="{A897195C-552B-4A33-AE68-CE2DF55A9EEB}" sibTransId="{874BF2A6-0F7A-41AF-B3FF-631078A2D993}"/>
    <dgm:cxn modelId="{EBCB9CA9-CC5C-4736-88CE-6588DCD1AFEC}" type="presOf" srcId="{3CFC8D5E-B02D-4EA3-B74C-0A9B87F2E85E}" destId="{30BA639A-4FE5-4E0A-8BDF-B71D7612E299}" srcOrd="0" destOrd="0" presId="urn:microsoft.com/office/officeart/2005/8/layout/vList6"/>
    <dgm:cxn modelId="{F7ADAEC7-8185-4FD3-BA74-5AF2C1E33947}" type="presOf" srcId="{D313B281-196D-4D37-8334-E7481699DC92}" destId="{DC000487-F293-4220-8F9D-BBE3A821551A}" srcOrd="0" destOrd="0" presId="urn:microsoft.com/office/officeart/2005/8/layout/vList6"/>
    <dgm:cxn modelId="{77E2CCC9-12A0-4864-88ED-1A2D1220C5A2}" srcId="{331C9F0E-3502-4AE5-8D43-22DBC16D79DD}" destId="{3CFC8D5E-B02D-4EA3-B74C-0A9B87F2E85E}" srcOrd="0" destOrd="0" parTransId="{4885D3DA-6FAF-4F16-9E77-D200EAA22CEC}" sibTransId="{AA729B45-DB03-45B6-8B57-52AC56C44F25}"/>
    <dgm:cxn modelId="{6EABFA92-440B-4A7F-8BF1-17AD497DD70F}" type="presParOf" srcId="{DC000487-F293-4220-8F9D-BBE3A821551A}" destId="{71737002-CA09-426E-A4B5-1DC05853EB6E}" srcOrd="0" destOrd="0" presId="urn:microsoft.com/office/officeart/2005/8/layout/vList6"/>
    <dgm:cxn modelId="{713A21E3-C8D4-4CCF-9C6C-ACDA7FC746C0}" type="presParOf" srcId="{71737002-CA09-426E-A4B5-1DC05853EB6E}" destId="{835B89B9-F8FE-4358-8B4D-782F0FFA34D2}" srcOrd="0" destOrd="0" presId="urn:microsoft.com/office/officeart/2005/8/layout/vList6"/>
    <dgm:cxn modelId="{0FA2F6DB-2621-4EAB-8678-B7107C3B4CD4}" type="presParOf" srcId="{71737002-CA09-426E-A4B5-1DC05853EB6E}" destId="{EE661710-00A2-4E32-8E55-D92C11287679}" srcOrd="1" destOrd="0" presId="urn:microsoft.com/office/officeart/2005/8/layout/vList6"/>
    <dgm:cxn modelId="{E3FE14A8-175E-4AD2-A3F1-6B564CE1F4B7}" type="presParOf" srcId="{DC000487-F293-4220-8F9D-BBE3A821551A}" destId="{483F9080-A9D0-4F62-A11F-E31F3D1B8E40}" srcOrd="1" destOrd="0" presId="urn:microsoft.com/office/officeart/2005/8/layout/vList6"/>
    <dgm:cxn modelId="{968D4B6D-ED54-41A9-837C-6B278D78C56B}" type="presParOf" srcId="{DC000487-F293-4220-8F9D-BBE3A821551A}" destId="{144202F9-3423-494D-8CEA-CB20F492A0BD}" srcOrd="2" destOrd="0" presId="urn:microsoft.com/office/officeart/2005/8/layout/vList6"/>
    <dgm:cxn modelId="{D276EF57-BD31-41FD-9B6C-AAFFAF30A86F}" type="presParOf" srcId="{144202F9-3423-494D-8CEA-CB20F492A0BD}" destId="{9A644D35-8BB4-49B3-A0DB-AF5218F77D8B}" srcOrd="0" destOrd="0" presId="urn:microsoft.com/office/officeart/2005/8/layout/vList6"/>
    <dgm:cxn modelId="{647AAB96-26E4-42BC-BD7C-0FBD87A35150}" type="presParOf" srcId="{144202F9-3423-494D-8CEA-CB20F492A0BD}" destId="{30BA639A-4FE5-4E0A-8BDF-B71D7612E29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13B281-196D-4D37-8334-E7481699DC92}" type="doc">
      <dgm:prSet loTypeId="urn:microsoft.com/office/officeart/2005/8/layout/vList6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86E22B9-AAD2-465E-8738-EA5000E2F5C8}">
      <dgm:prSet phldrT="[Text]"/>
      <dgm:spPr/>
      <dgm:t>
        <a:bodyPr/>
        <a:lstStyle/>
        <a:p>
          <a:r>
            <a:rPr lang="sr-Cyrl-RS" dirty="0"/>
            <a:t>Ваш</a:t>
          </a:r>
          <a:endParaRPr lang="en-US" dirty="0"/>
        </a:p>
      </dgm:t>
    </dgm:pt>
    <dgm:pt modelId="{D59F82E8-E5AB-4A2C-ACD5-2CFDA6873826}" type="parTrans" cxnId="{1700EB81-B05B-4514-802C-F3AC54355E73}">
      <dgm:prSet/>
      <dgm:spPr/>
      <dgm:t>
        <a:bodyPr/>
        <a:lstStyle/>
        <a:p>
          <a:endParaRPr lang="en-US"/>
        </a:p>
      </dgm:t>
    </dgm:pt>
    <dgm:pt modelId="{2B831AAE-CE24-41C9-BD08-504B6A0DEB5A}" type="sibTrans" cxnId="{1700EB81-B05B-4514-802C-F3AC54355E73}">
      <dgm:prSet/>
      <dgm:spPr/>
      <dgm:t>
        <a:bodyPr/>
        <a:lstStyle/>
        <a:p>
          <a:endParaRPr lang="en-US"/>
        </a:p>
      </dgm:t>
    </dgm:pt>
    <dgm:pt modelId="{9A240820-09BD-45CA-8402-6E24D641877E}">
      <dgm:prSet phldrT="[Text]" custT="1"/>
      <dgm:spPr/>
      <dgm:t>
        <a:bodyPr/>
        <a:lstStyle/>
        <a:p>
          <a:r>
            <a:rPr lang="sr-Cyrl-RS" sz="1800" dirty="0"/>
            <a:t>поштовање </a:t>
          </a:r>
          <a:endParaRPr lang="en-US" sz="1800" dirty="0"/>
        </a:p>
      </dgm:t>
    </dgm:pt>
    <dgm:pt modelId="{67711076-C602-4565-90F6-EE5A5AB533F3}" type="parTrans" cxnId="{C1BBD857-C831-4B7D-9296-128E85DAE736}">
      <dgm:prSet/>
      <dgm:spPr/>
      <dgm:t>
        <a:bodyPr/>
        <a:lstStyle/>
        <a:p>
          <a:endParaRPr lang="en-US"/>
        </a:p>
      </dgm:t>
    </dgm:pt>
    <dgm:pt modelId="{617F8DD5-D5AC-4E91-9B76-AC310F8260A9}" type="sibTrans" cxnId="{C1BBD857-C831-4B7D-9296-128E85DAE736}">
      <dgm:prSet/>
      <dgm:spPr/>
      <dgm:t>
        <a:bodyPr/>
        <a:lstStyle/>
        <a:p>
          <a:endParaRPr lang="en-US"/>
        </a:p>
      </dgm:t>
    </dgm:pt>
    <dgm:pt modelId="{22EBAFB0-DD0C-4804-A8E8-27C7140342E3}">
      <dgm:prSet phldrT="[Text]" custT="1"/>
      <dgm:spPr/>
      <dgm:t>
        <a:bodyPr/>
        <a:lstStyle/>
        <a:p>
          <a:r>
            <a:rPr lang="sr-Cyrl-RS" sz="1800" dirty="0"/>
            <a:t>Професоре, </a:t>
          </a:r>
          <a:r>
            <a:rPr lang="sr-Cyrl-RS" sz="1800" b="1" dirty="0"/>
            <a:t>Ваши </a:t>
          </a:r>
          <a:r>
            <a:rPr lang="sr-Cyrl-RS" sz="1800" b="0" dirty="0"/>
            <a:t>ученици су сјајни! </a:t>
          </a:r>
          <a:endParaRPr lang="en-US" sz="1800" dirty="0"/>
        </a:p>
      </dgm:t>
    </dgm:pt>
    <dgm:pt modelId="{52F10B9E-8598-43A3-A305-F0C281FD4B43}" type="parTrans" cxnId="{296A7164-CAD4-4673-94F6-A00661FDBBFC}">
      <dgm:prSet/>
      <dgm:spPr/>
      <dgm:t>
        <a:bodyPr/>
        <a:lstStyle/>
        <a:p>
          <a:endParaRPr lang="en-US"/>
        </a:p>
      </dgm:t>
    </dgm:pt>
    <dgm:pt modelId="{6E01005B-80C5-489F-B5AC-6BAF22E96C2C}" type="sibTrans" cxnId="{296A7164-CAD4-4673-94F6-A00661FDBBFC}">
      <dgm:prSet/>
      <dgm:spPr/>
      <dgm:t>
        <a:bodyPr/>
        <a:lstStyle/>
        <a:p>
          <a:endParaRPr lang="en-US"/>
        </a:p>
      </dgm:t>
    </dgm:pt>
    <dgm:pt modelId="{331C9F0E-3502-4AE5-8D43-22DBC16D79DD}">
      <dgm:prSet phldrT="[Text]"/>
      <dgm:spPr/>
      <dgm:t>
        <a:bodyPr/>
        <a:lstStyle/>
        <a:p>
          <a:r>
            <a:rPr lang="sr-Cyrl-RS" dirty="0"/>
            <a:t>ви</a:t>
          </a:r>
          <a:endParaRPr lang="en-US" dirty="0"/>
        </a:p>
      </dgm:t>
    </dgm:pt>
    <dgm:pt modelId="{B40FFB6C-A1EC-4B8F-BACC-F7B76295AE33}" type="parTrans" cxnId="{003AAE06-E59C-42D4-B782-01794E15D06E}">
      <dgm:prSet/>
      <dgm:spPr/>
      <dgm:t>
        <a:bodyPr/>
        <a:lstStyle/>
        <a:p>
          <a:endParaRPr lang="en-US"/>
        </a:p>
      </dgm:t>
    </dgm:pt>
    <dgm:pt modelId="{24EDCCFD-68BE-4961-8A77-955A18CFABAA}" type="sibTrans" cxnId="{003AAE06-E59C-42D4-B782-01794E15D06E}">
      <dgm:prSet/>
      <dgm:spPr/>
      <dgm:t>
        <a:bodyPr/>
        <a:lstStyle/>
        <a:p>
          <a:endParaRPr lang="en-US"/>
        </a:p>
      </dgm:t>
    </dgm:pt>
    <dgm:pt modelId="{3CFC8D5E-B02D-4EA3-B74C-0A9B87F2E85E}">
      <dgm:prSet phldrT="[Text]" custT="1"/>
      <dgm:spPr/>
      <dgm:t>
        <a:bodyPr/>
        <a:lstStyle/>
        <a:p>
          <a:r>
            <a:rPr lang="sr-Cyrl-RS" sz="1800" dirty="0"/>
            <a:t>група људи</a:t>
          </a:r>
          <a:endParaRPr lang="en-US" sz="1800" dirty="0"/>
        </a:p>
      </dgm:t>
    </dgm:pt>
    <dgm:pt modelId="{4885D3DA-6FAF-4F16-9E77-D200EAA22CEC}" type="parTrans" cxnId="{77E2CCC9-12A0-4864-88ED-1A2D1220C5A2}">
      <dgm:prSet/>
      <dgm:spPr/>
      <dgm:t>
        <a:bodyPr/>
        <a:lstStyle/>
        <a:p>
          <a:endParaRPr lang="en-US"/>
        </a:p>
      </dgm:t>
    </dgm:pt>
    <dgm:pt modelId="{AA729B45-DB03-45B6-8B57-52AC56C44F25}" type="sibTrans" cxnId="{77E2CCC9-12A0-4864-88ED-1A2D1220C5A2}">
      <dgm:prSet/>
      <dgm:spPr/>
      <dgm:t>
        <a:bodyPr/>
        <a:lstStyle/>
        <a:p>
          <a:endParaRPr lang="en-US"/>
        </a:p>
      </dgm:t>
    </dgm:pt>
    <dgm:pt modelId="{B809952C-D7B9-4757-9AF0-539FE1BD10E8}">
      <dgm:prSet phldrT="[Text]" custT="1"/>
      <dgm:spPr/>
      <dgm:t>
        <a:bodyPr/>
        <a:lstStyle/>
        <a:p>
          <a:r>
            <a:rPr lang="sr-Cyrl-RS" sz="1800" dirty="0"/>
            <a:t>Драга децо, </a:t>
          </a:r>
          <a:r>
            <a:rPr lang="sr-Cyrl-RS" sz="1800" b="1" dirty="0"/>
            <a:t>ваши </a:t>
          </a:r>
          <a:r>
            <a:rPr lang="sr-Cyrl-RS" sz="1800" dirty="0"/>
            <a:t> задаци су сјајни!.</a:t>
          </a:r>
          <a:endParaRPr lang="en-US" sz="1800" dirty="0"/>
        </a:p>
      </dgm:t>
    </dgm:pt>
    <dgm:pt modelId="{A897195C-552B-4A33-AE68-CE2DF55A9EEB}" type="parTrans" cxnId="{2A5C8598-EE4C-4DDB-94DB-7F1623C0775C}">
      <dgm:prSet/>
      <dgm:spPr/>
      <dgm:t>
        <a:bodyPr/>
        <a:lstStyle/>
        <a:p>
          <a:endParaRPr lang="en-US"/>
        </a:p>
      </dgm:t>
    </dgm:pt>
    <dgm:pt modelId="{874BF2A6-0F7A-41AF-B3FF-631078A2D993}" type="sibTrans" cxnId="{2A5C8598-EE4C-4DDB-94DB-7F1623C0775C}">
      <dgm:prSet/>
      <dgm:spPr/>
      <dgm:t>
        <a:bodyPr/>
        <a:lstStyle/>
        <a:p>
          <a:endParaRPr lang="en-US"/>
        </a:p>
      </dgm:t>
    </dgm:pt>
    <dgm:pt modelId="{DC000487-F293-4220-8F9D-BBE3A821551A}" type="pres">
      <dgm:prSet presAssocID="{D313B281-196D-4D37-8334-E7481699DC92}" presName="Name0" presStyleCnt="0">
        <dgm:presLayoutVars>
          <dgm:dir/>
          <dgm:animLvl val="lvl"/>
          <dgm:resizeHandles/>
        </dgm:presLayoutVars>
      </dgm:prSet>
      <dgm:spPr/>
    </dgm:pt>
    <dgm:pt modelId="{71737002-CA09-426E-A4B5-1DC05853EB6E}" type="pres">
      <dgm:prSet presAssocID="{986E22B9-AAD2-465E-8738-EA5000E2F5C8}" presName="linNode" presStyleCnt="0"/>
      <dgm:spPr/>
    </dgm:pt>
    <dgm:pt modelId="{835B89B9-F8FE-4358-8B4D-782F0FFA34D2}" type="pres">
      <dgm:prSet presAssocID="{986E22B9-AAD2-465E-8738-EA5000E2F5C8}" presName="parentShp" presStyleLbl="node1" presStyleIdx="0" presStyleCnt="2">
        <dgm:presLayoutVars>
          <dgm:bulletEnabled val="1"/>
        </dgm:presLayoutVars>
      </dgm:prSet>
      <dgm:spPr/>
    </dgm:pt>
    <dgm:pt modelId="{EE661710-00A2-4E32-8E55-D92C11287679}" type="pres">
      <dgm:prSet presAssocID="{986E22B9-AAD2-465E-8738-EA5000E2F5C8}" presName="childShp" presStyleLbl="bgAccFollowNode1" presStyleIdx="0" presStyleCnt="2" custScaleY="186250">
        <dgm:presLayoutVars>
          <dgm:bulletEnabled val="1"/>
        </dgm:presLayoutVars>
      </dgm:prSet>
      <dgm:spPr/>
    </dgm:pt>
    <dgm:pt modelId="{483F9080-A9D0-4F62-A11F-E31F3D1B8E40}" type="pres">
      <dgm:prSet presAssocID="{2B831AAE-CE24-41C9-BD08-504B6A0DEB5A}" presName="spacing" presStyleCnt="0"/>
      <dgm:spPr/>
    </dgm:pt>
    <dgm:pt modelId="{144202F9-3423-494D-8CEA-CB20F492A0BD}" type="pres">
      <dgm:prSet presAssocID="{331C9F0E-3502-4AE5-8D43-22DBC16D79DD}" presName="linNode" presStyleCnt="0"/>
      <dgm:spPr/>
    </dgm:pt>
    <dgm:pt modelId="{9A644D35-8BB4-49B3-A0DB-AF5218F77D8B}" type="pres">
      <dgm:prSet presAssocID="{331C9F0E-3502-4AE5-8D43-22DBC16D79DD}" presName="parentShp" presStyleLbl="node1" presStyleIdx="1" presStyleCnt="2">
        <dgm:presLayoutVars>
          <dgm:bulletEnabled val="1"/>
        </dgm:presLayoutVars>
      </dgm:prSet>
      <dgm:spPr/>
    </dgm:pt>
    <dgm:pt modelId="{30BA639A-4FE5-4E0A-8BDF-B71D7612E299}" type="pres">
      <dgm:prSet presAssocID="{331C9F0E-3502-4AE5-8D43-22DBC16D79DD}" presName="childShp" presStyleLbl="bgAccFollowNode1" presStyleIdx="1" presStyleCnt="2" custScaleY="133427">
        <dgm:presLayoutVars>
          <dgm:bulletEnabled val="1"/>
        </dgm:presLayoutVars>
      </dgm:prSet>
      <dgm:spPr/>
    </dgm:pt>
  </dgm:ptLst>
  <dgm:cxnLst>
    <dgm:cxn modelId="{003AAE06-E59C-42D4-B782-01794E15D06E}" srcId="{D313B281-196D-4D37-8334-E7481699DC92}" destId="{331C9F0E-3502-4AE5-8D43-22DBC16D79DD}" srcOrd="1" destOrd="0" parTransId="{B40FFB6C-A1EC-4B8F-BACC-F7B76295AE33}" sibTransId="{24EDCCFD-68BE-4961-8A77-955A18CFABAA}"/>
    <dgm:cxn modelId="{20004F62-4499-484B-8C69-214F1DBE87B5}" type="presOf" srcId="{9A240820-09BD-45CA-8402-6E24D641877E}" destId="{EE661710-00A2-4E32-8E55-D92C11287679}" srcOrd="0" destOrd="0" presId="urn:microsoft.com/office/officeart/2005/8/layout/vList6"/>
    <dgm:cxn modelId="{DB393044-E730-4BE7-9628-3002609B6D99}" type="presOf" srcId="{986E22B9-AAD2-465E-8738-EA5000E2F5C8}" destId="{835B89B9-F8FE-4358-8B4D-782F0FFA34D2}" srcOrd="0" destOrd="0" presId="urn:microsoft.com/office/officeart/2005/8/layout/vList6"/>
    <dgm:cxn modelId="{296A7164-CAD4-4673-94F6-A00661FDBBFC}" srcId="{986E22B9-AAD2-465E-8738-EA5000E2F5C8}" destId="{22EBAFB0-DD0C-4804-A8E8-27C7140342E3}" srcOrd="1" destOrd="0" parTransId="{52F10B9E-8598-43A3-A305-F0C281FD4B43}" sibTransId="{6E01005B-80C5-489F-B5AC-6BAF22E96C2C}"/>
    <dgm:cxn modelId="{F7871C65-7506-4493-B0B4-0D8404D38905}" type="presOf" srcId="{B809952C-D7B9-4757-9AF0-539FE1BD10E8}" destId="{30BA639A-4FE5-4E0A-8BDF-B71D7612E299}" srcOrd="0" destOrd="1" presId="urn:microsoft.com/office/officeart/2005/8/layout/vList6"/>
    <dgm:cxn modelId="{8277E86F-0256-4016-AAE2-5F32B456FA74}" type="presOf" srcId="{331C9F0E-3502-4AE5-8D43-22DBC16D79DD}" destId="{9A644D35-8BB4-49B3-A0DB-AF5218F77D8B}" srcOrd="0" destOrd="0" presId="urn:microsoft.com/office/officeart/2005/8/layout/vList6"/>
    <dgm:cxn modelId="{C1BBD857-C831-4B7D-9296-128E85DAE736}" srcId="{986E22B9-AAD2-465E-8738-EA5000E2F5C8}" destId="{9A240820-09BD-45CA-8402-6E24D641877E}" srcOrd="0" destOrd="0" parTransId="{67711076-C602-4565-90F6-EE5A5AB533F3}" sibTransId="{617F8DD5-D5AC-4E91-9B76-AC310F8260A9}"/>
    <dgm:cxn modelId="{15EEE67F-53A8-4935-A47F-B32521F0F751}" type="presOf" srcId="{22EBAFB0-DD0C-4804-A8E8-27C7140342E3}" destId="{EE661710-00A2-4E32-8E55-D92C11287679}" srcOrd="0" destOrd="1" presId="urn:microsoft.com/office/officeart/2005/8/layout/vList6"/>
    <dgm:cxn modelId="{1700EB81-B05B-4514-802C-F3AC54355E73}" srcId="{D313B281-196D-4D37-8334-E7481699DC92}" destId="{986E22B9-AAD2-465E-8738-EA5000E2F5C8}" srcOrd="0" destOrd="0" parTransId="{D59F82E8-E5AB-4A2C-ACD5-2CFDA6873826}" sibTransId="{2B831AAE-CE24-41C9-BD08-504B6A0DEB5A}"/>
    <dgm:cxn modelId="{2A5C8598-EE4C-4DDB-94DB-7F1623C0775C}" srcId="{331C9F0E-3502-4AE5-8D43-22DBC16D79DD}" destId="{B809952C-D7B9-4757-9AF0-539FE1BD10E8}" srcOrd="1" destOrd="0" parTransId="{A897195C-552B-4A33-AE68-CE2DF55A9EEB}" sibTransId="{874BF2A6-0F7A-41AF-B3FF-631078A2D993}"/>
    <dgm:cxn modelId="{EBCB9CA9-CC5C-4736-88CE-6588DCD1AFEC}" type="presOf" srcId="{3CFC8D5E-B02D-4EA3-B74C-0A9B87F2E85E}" destId="{30BA639A-4FE5-4E0A-8BDF-B71D7612E299}" srcOrd="0" destOrd="0" presId="urn:microsoft.com/office/officeart/2005/8/layout/vList6"/>
    <dgm:cxn modelId="{F7ADAEC7-8185-4FD3-BA74-5AF2C1E33947}" type="presOf" srcId="{D313B281-196D-4D37-8334-E7481699DC92}" destId="{DC000487-F293-4220-8F9D-BBE3A821551A}" srcOrd="0" destOrd="0" presId="urn:microsoft.com/office/officeart/2005/8/layout/vList6"/>
    <dgm:cxn modelId="{77E2CCC9-12A0-4864-88ED-1A2D1220C5A2}" srcId="{331C9F0E-3502-4AE5-8D43-22DBC16D79DD}" destId="{3CFC8D5E-B02D-4EA3-B74C-0A9B87F2E85E}" srcOrd="0" destOrd="0" parTransId="{4885D3DA-6FAF-4F16-9E77-D200EAA22CEC}" sibTransId="{AA729B45-DB03-45B6-8B57-52AC56C44F25}"/>
    <dgm:cxn modelId="{6EABFA92-440B-4A7F-8BF1-17AD497DD70F}" type="presParOf" srcId="{DC000487-F293-4220-8F9D-BBE3A821551A}" destId="{71737002-CA09-426E-A4B5-1DC05853EB6E}" srcOrd="0" destOrd="0" presId="urn:microsoft.com/office/officeart/2005/8/layout/vList6"/>
    <dgm:cxn modelId="{713A21E3-C8D4-4CCF-9C6C-ACDA7FC746C0}" type="presParOf" srcId="{71737002-CA09-426E-A4B5-1DC05853EB6E}" destId="{835B89B9-F8FE-4358-8B4D-782F0FFA34D2}" srcOrd="0" destOrd="0" presId="urn:microsoft.com/office/officeart/2005/8/layout/vList6"/>
    <dgm:cxn modelId="{0FA2F6DB-2621-4EAB-8678-B7107C3B4CD4}" type="presParOf" srcId="{71737002-CA09-426E-A4B5-1DC05853EB6E}" destId="{EE661710-00A2-4E32-8E55-D92C11287679}" srcOrd="1" destOrd="0" presId="urn:microsoft.com/office/officeart/2005/8/layout/vList6"/>
    <dgm:cxn modelId="{E3FE14A8-175E-4AD2-A3F1-6B564CE1F4B7}" type="presParOf" srcId="{DC000487-F293-4220-8F9D-BBE3A821551A}" destId="{483F9080-A9D0-4F62-A11F-E31F3D1B8E40}" srcOrd="1" destOrd="0" presId="urn:microsoft.com/office/officeart/2005/8/layout/vList6"/>
    <dgm:cxn modelId="{968D4B6D-ED54-41A9-837C-6B278D78C56B}" type="presParOf" srcId="{DC000487-F293-4220-8F9D-BBE3A821551A}" destId="{144202F9-3423-494D-8CEA-CB20F492A0BD}" srcOrd="2" destOrd="0" presId="urn:microsoft.com/office/officeart/2005/8/layout/vList6"/>
    <dgm:cxn modelId="{D276EF57-BD31-41FD-9B6C-AAFFAF30A86F}" type="presParOf" srcId="{144202F9-3423-494D-8CEA-CB20F492A0BD}" destId="{9A644D35-8BB4-49B3-A0DB-AF5218F77D8B}" srcOrd="0" destOrd="0" presId="urn:microsoft.com/office/officeart/2005/8/layout/vList6"/>
    <dgm:cxn modelId="{647AAB96-26E4-42BC-BD7C-0FBD87A35150}" type="presParOf" srcId="{144202F9-3423-494D-8CEA-CB20F492A0BD}" destId="{30BA639A-4FE5-4E0A-8BDF-B71D7612E29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661710-00A2-4E32-8E55-D92C11287679}">
      <dsp:nvSpPr>
        <dsp:cNvPr id="0" name=""/>
        <dsp:cNvSpPr/>
      </dsp:nvSpPr>
      <dsp:spPr>
        <a:xfrm>
          <a:off x="3317887" y="239"/>
          <a:ext cx="4970757" cy="784473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800" kern="1200" dirty="0"/>
            <a:t>поштовање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800" kern="1200" dirty="0"/>
            <a:t>Хвала </a:t>
          </a:r>
          <a:r>
            <a:rPr lang="sr-Cyrl-RS" sz="1800" b="1" kern="1200" dirty="0"/>
            <a:t>Вам</a:t>
          </a:r>
          <a:r>
            <a:rPr lang="sr-Cyrl-RS" sz="1800" kern="1200" dirty="0"/>
            <a:t>, професоре. </a:t>
          </a:r>
          <a:endParaRPr lang="en-US" sz="1800" kern="1200" dirty="0"/>
        </a:p>
      </dsp:txBody>
      <dsp:txXfrm>
        <a:off x="3317887" y="98298"/>
        <a:ext cx="4676580" cy="588355"/>
      </dsp:txXfrm>
    </dsp:sp>
    <dsp:sp modelId="{835B89B9-F8FE-4358-8B4D-782F0FFA34D2}">
      <dsp:nvSpPr>
        <dsp:cNvPr id="0" name=""/>
        <dsp:cNvSpPr/>
      </dsp:nvSpPr>
      <dsp:spPr>
        <a:xfrm>
          <a:off x="4049" y="181879"/>
          <a:ext cx="3313838" cy="42119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100" kern="1200" dirty="0"/>
            <a:t>Ви</a:t>
          </a:r>
          <a:endParaRPr lang="en-US" sz="2100" kern="1200" dirty="0"/>
        </a:p>
      </dsp:txBody>
      <dsp:txXfrm>
        <a:off x="24610" y="202440"/>
        <a:ext cx="3272716" cy="380071"/>
      </dsp:txXfrm>
    </dsp:sp>
    <dsp:sp modelId="{30BA639A-4FE5-4E0A-8BDF-B71D7612E299}">
      <dsp:nvSpPr>
        <dsp:cNvPr id="0" name=""/>
        <dsp:cNvSpPr/>
      </dsp:nvSpPr>
      <dsp:spPr>
        <a:xfrm>
          <a:off x="3317887" y="826832"/>
          <a:ext cx="4970757" cy="561986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10861925"/>
            <a:satOff val="-51245"/>
            <a:lumOff val="-1851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10861925"/>
              <a:satOff val="-51245"/>
              <a:lumOff val="-185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800" kern="1200" dirty="0"/>
            <a:t>група људи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800" kern="1200" dirty="0"/>
            <a:t>Драга децо, </a:t>
          </a:r>
          <a:r>
            <a:rPr lang="sr-Cyrl-RS" sz="1800" b="1" kern="1200" dirty="0"/>
            <a:t>ви</a:t>
          </a:r>
          <a:r>
            <a:rPr lang="sr-Cyrl-RS" sz="1800" kern="1200" dirty="0"/>
            <a:t> сте увек у праву. </a:t>
          </a:r>
          <a:endParaRPr lang="en-US" sz="1800" kern="1200" dirty="0"/>
        </a:p>
      </dsp:txBody>
      <dsp:txXfrm>
        <a:off x="3317887" y="897080"/>
        <a:ext cx="4760012" cy="421490"/>
      </dsp:txXfrm>
    </dsp:sp>
    <dsp:sp modelId="{9A644D35-8BB4-49B3-A0DB-AF5218F77D8B}">
      <dsp:nvSpPr>
        <dsp:cNvPr id="0" name=""/>
        <dsp:cNvSpPr/>
      </dsp:nvSpPr>
      <dsp:spPr>
        <a:xfrm>
          <a:off x="4049" y="897228"/>
          <a:ext cx="3313838" cy="421193"/>
        </a:xfrm>
        <a:prstGeom prst="roundRect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100" kern="1200" dirty="0"/>
            <a:t>ви</a:t>
          </a:r>
          <a:endParaRPr lang="en-US" sz="2100" kern="1200" dirty="0"/>
        </a:p>
      </dsp:txBody>
      <dsp:txXfrm>
        <a:off x="24610" y="917789"/>
        <a:ext cx="3272716" cy="3800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661710-00A2-4E32-8E55-D92C11287679}">
      <dsp:nvSpPr>
        <dsp:cNvPr id="0" name=""/>
        <dsp:cNvSpPr/>
      </dsp:nvSpPr>
      <dsp:spPr>
        <a:xfrm>
          <a:off x="3317887" y="239"/>
          <a:ext cx="4970757" cy="784473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800" kern="1200" dirty="0"/>
            <a:t>поштовање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800" kern="1200" dirty="0"/>
            <a:t>Професоре, </a:t>
          </a:r>
          <a:r>
            <a:rPr lang="sr-Cyrl-RS" sz="1800" b="1" kern="1200" dirty="0"/>
            <a:t>Ваши </a:t>
          </a:r>
          <a:r>
            <a:rPr lang="sr-Cyrl-RS" sz="1800" b="0" kern="1200" dirty="0"/>
            <a:t>ученици су сјајни! </a:t>
          </a:r>
          <a:endParaRPr lang="en-US" sz="1800" kern="1200" dirty="0"/>
        </a:p>
      </dsp:txBody>
      <dsp:txXfrm>
        <a:off x="3317887" y="98298"/>
        <a:ext cx="4676580" cy="588355"/>
      </dsp:txXfrm>
    </dsp:sp>
    <dsp:sp modelId="{835B89B9-F8FE-4358-8B4D-782F0FFA34D2}">
      <dsp:nvSpPr>
        <dsp:cNvPr id="0" name=""/>
        <dsp:cNvSpPr/>
      </dsp:nvSpPr>
      <dsp:spPr>
        <a:xfrm>
          <a:off x="4049" y="181879"/>
          <a:ext cx="3313838" cy="42119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100" kern="1200" dirty="0"/>
            <a:t>Ваш</a:t>
          </a:r>
          <a:endParaRPr lang="en-US" sz="2100" kern="1200" dirty="0"/>
        </a:p>
      </dsp:txBody>
      <dsp:txXfrm>
        <a:off x="24610" y="202440"/>
        <a:ext cx="3272716" cy="380071"/>
      </dsp:txXfrm>
    </dsp:sp>
    <dsp:sp modelId="{30BA639A-4FE5-4E0A-8BDF-B71D7612E299}">
      <dsp:nvSpPr>
        <dsp:cNvPr id="0" name=""/>
        <dsp:cNvSpPr/>
      </dsp:nvSpPr>
      <dsp:spPr>
        <a:xfrm>
          <a:off x="3317887" y="826832"/>
          <a:ext cx="4970757" cy="561986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10861925"/>
            <a:satOff val="-51245"/>
            <a:lumOff val="-1851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10861925"/>
              <a:satOff val="-51245"/>
              <a:lumOff val="-185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800" kern="1200" dirty="0"/>
            <a:t>група људи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800" kern="1200" dirty="0"/>
            <a:t>Драга децо, </a:t>
          </a:r>
          <a:r>
            <a:rPr lang="sr-Cyrl-RS" sz="1800" b="1" kern="1200" dirty="0"/>
            <a:t>ваши </a:t>
          </a:r>
          <a:r>
            <a:rPr lang="sr-Cyrl-RS" sz="1800" kern="1200" dirty="0"/>
            <a:t> задаци су сјајни!.</a:t>
          </a:r>
          <a:endParaRPr lang="en-US" sz="1800" kern="1200" dirty="0"/>
        </a:p>
      </dsp:txBody>
      <dsp:txXfrm>
        <a:off x="3317887" y="897080"/>
        <a:ext cx="4760012" cy="421490"/>
      </dsp:txXfrm>
    </dsp:sp>
    <dsp:sp modelId="{9A644D35-8BB4-49B3-A0DB-AF5218F77D8B}">
      <dsp:nvSpPr>
        <dsp:cNvPr id="0" name=""/>
        <dsp:cNvSpPr/>
      </dsp:nvSpPr>
      <dsp:spPr>
        <a:xfrm>
          <a:off x="4049" y="897228"/>
          <a:ext cx="3313838" cy="421193"/>
        </a:xfrm>
        <a:prstGeom prst="roundRect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100" kern="1200" dirty="0"/>
            <a:t>ви</a:t>
          </a:r>
          <a:endParaRPr lang="en-US" sz="2100" kern="1200" dirty="0"/>
        </a:p>
      </dsp:txBody>
      <dsp:txXfrm>
        <a:off x="24610" y="917789"/>
        <a:ext cx="3272716" cy="3800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51149-DDCF-086D-F3EE-5D7DC9E04E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855160-884D-71B9-65DF-348D5314C8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A3BAA-78EE-1C36-4292-B2C1FD5F3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55F9-11A3-4523-8F38-6BA37933791A}" type="datetime1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81C60-BEE2-BA03-52AF-5615E16F9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2BBEB-71F6-5A49-24C1-1244D3AA5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79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FDD0C-AEEC-CF5E-08BE-95932A4BD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24D40A-1B11-BF7F-D1C0-2E650D5387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137CB-BAB2-C18E-4E03-31490120D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A0D32-03DC-3C31-0755-684107266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E91B8-2D1F-887A-B071-A3B0668D4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1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303F14-4978-31D5-C5BA-E042631A86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F03CB6-071F-B290-F05A-23B96CE46F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B01BC-0A87-CCAD-D2C0-17950D5B4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096C-64ED-4153-A483-5C02E44AD5C3}" type="datetime1">
              <a:rPr lang="en-US" smtClean="0"/>
              <a:t>12/14/2023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43FC5-36B8-F715-B70B-DA8DB9EDF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8400C-D315-3463-E8ED-9B74EBD95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8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9024E-8C16-61FC-7350-BEA87AF1C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D232F-C90F-04FA-7F99-3D820DF24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4C8C2F-FEC3-B8D2-F419-5ECEC584A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70D1C-835D-FA82-88F0-A8993293A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D45A2-B26F-A880-6A19-C0AF840E2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87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B14AD-6474-E567-7B87-89B5DA3DC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FDD27-6CE7-5F05-2976-C16DB44956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0C13F-4B87-E86D-90F3-ADE43D7EA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F3CA-C7E3-432D-9282-18F13836509A}" type="datetime1">
              <a:rPr lang="en-US" smtClean="0"/>
              <a:t>12/14/2023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81C4A-096A-6D9C-71AF-D3498D6D9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8C82E-D98A-3955-A813-76071BEF8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21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15EDF-345F-AD3B-167C-AB052B016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5367B-7357-9794-24B8-5A1750F30B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C88593-ABBD-EAAC-50BA-E3E99DDA55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A18A43-CE27-193C-9349-88D92F00E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2F7734-ED87-77A2-1199-F49DE7C07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A53A8-079B-909F-7C6F-FF602BA42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32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2BDC7-6B42-A0CA-A9AA-827A51B01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47DE5-B5AE-353A-5709-CA579D6A7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36233C-8814-0F77-80F6-3836093D0A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971A8C-BFAB-D27D-28BF-44190D6E9F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B8975B-0949-4DDE-A072-6C8B9128A8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018173-21A6-FB8F-4C0A-CE75428E3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  <a:t>12/14/2023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534275-F4C5-0F0B-F36A-7DB05558A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06D87F-5644-A580-D177-1B9978891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8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9F367-1FAE-98F4-F4CC-A4216595F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6A7EB1-2FCF-33B5-7D4C-643B9861B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  <a:t>12/14/2023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76E1C4-D1AA-8AE0-693E-964B0C0E5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D9849C-66A5-3544-694E-E6D63AF24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7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6DF391-8CA3-0141-2C4B-737687797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  <a:t>12/14/2023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7278C3-5F44-7DF0-7112-E4098A94C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731B88-5A92-2B74-9CD2-E44E1DF66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12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05DB6-CBFF-3345-04C2-4F10527C5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69AFA-0CBE-471D-F58B-E56B91616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8897F8-1A6C-0675-FED4-E93D841B4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60787D-6720-BFB7-4032-ED14F06B5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E655-9687-48DF-A33F-F8824CCCB5D1}" type="datetime1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857B13-055B-CBA9-905E-445B46F28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B598D8-EA2E-1C01-45E3-DC9960BB9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77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A79C2-5F22-0E55-8E7F-EC7AC64CF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60BC28-EEC6-DACF-9A34-C149C13EE8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03316-32E5-3665-CD20-F9914B078C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9A1BAB-988A-564E-5F5A-76869A7B8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4718D0-615D-9C03-5406-0AD27728E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D5D87-8350-C81C-90E6-4153490CF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937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798F8E-AB8F-3BE5-A74B-2626D1FB1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53910-4CC7-6A9F-6DAB-E094D3295F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6E430-1DC0-9D19-C7D5-85E5300929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26230-7C87-6B23-D8CC-DA4C28CFCB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99599-8DE0-2556-D02E-1FA32D55B3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305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DD072-4B96-9F51-2202-A0AD51E86D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3142" y="725467"/>
            <a:ext cx="5414255" cy="2784496"/>
          </a:xfrm>
        </p:spPr>
        <p:txBody>
          <a:bodyPr>
            <a:normAutofit/>
          </a:bodyPr>
          <a:lstStyle/>
          <a:p>
            <a:pPr algn="l"/>
            <a:r>
              <a:rPr lang="sr-Cyrl-RS">
                <a:solidFill>
                  <a:schemeClr val="tx2">
                    <a:alpha val="80000"/>
                  </a:schemeClr>
                </a:solidFill>
              </a:rPr>
              <a:t>ПРАВОПИС</a:t>
            </a:r>
            <a:endParaRPr lang="en-US">
              <a:solidFill>
                <a:schemeClr val="tx2">
                  <a:alpha val="8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573CBC-364B-E8C2-611F-3D08EFC362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142" y="3602038"/>
            <a:ext cx="5414255" cy="1560594"/>
          </a:xfrm>
        </p:spPr>
        <p:txBody>
          <a:bodyPr>
            <a:normAutofit/>
          </a:bodyPr>
          <a:lstStyle/>
          <a:p>
            <a:pPr algn="l"/>
            <a:r>
              <a:rPr lang="sr-Cyrl-RS" dirty="0">
                <a:solidFill>
                  <a:schemeClr val="tx2">
                    <a:alpha val="80000"/>
                  </a:schemeClr>
                </a:solidFill>
              </a:rPr>
              <a:t>Припрема за писмени задатак</a:t>
            </a:r>
          </a:p>
          <a:p>
            <a:pPr algn="l"/>
            <a:endParaRPr lang="sr-Cyrl-RS" dirty="0">
              <a:solidFill>
                <a:schemeClr val="tx2">
                  <a:alpha val="80000"/>
                </a:schemeClr>
              </a:solidFill>
            </a:endParaRPr>
          </a:p>
          <a:p>
            <a:pPr algn="l"/>
            <a:r>
              <a:rPr lang="sr-Cyrl-RS" dirty="0">
                <a:solidFill>
                  <a:schemeClr val="tx2">
                    <a:alpha val="80000"/>
                  </a:schemeClr>
                </a:solidFill>
              </a:rPr>
              <a:t>6. разред</a:t>
            </a:r>
            <a:endParaRPr lang="en-US" dirty="0">
              <a:solidFill>
                <a:schemeClr val="tx2">
                  <a:alpha val="8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E2A6E8-7D71-D816-3E58-BEBA3D8AAE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227" r="30167" b="-1"/>
          <a:stretch/>
        </p:blipFill>
        <p:spPr>
          <a:xfrm>
            <a:off x="6189156" y="-3440"/>
            <a:ext cx="6015813" cy="686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23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843C0-6E33-A119-3AD3-AEB9EEE15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648" y="365125"/>
            <a:ext cx="11960352" cy="683387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>
                <a:highlight>
                  <a:srgbClr val="FFFF00"/>
                </a:highlight>
              </a:rPr>
              <a:t>ПИСАЊЕ ВИШЕЧЛАНИХ НАЗИВА – ВЕЛИКО СЛОВО</a:t>
            </a:r>
            <a:endParaRPr lang="en-US" sz="3600" b="1" dirty="0">
              <a:highlight>
                <a:srgbClr val="FFFF00"/>
              </a:highlight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DB1FFA1-5088-F3F4-AEDC-AF35FC224964}"/>
              </a:ext>
            </a:extLst>
          </p:cNvPr>
          <p:cNvSpPr txBox="1">
            <a:spLocks/>
          </p:cNvSpPr>
          <p:nvPr/>
        </p:nvSpPr>
        <p:spPr>
          <a:xfrm>
            <a:off x="231648" y="841248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Прво правописно правило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F8F42D5-B047-CAC8-4CEE-F3A80554C829}"/>
              </a:ext>
            </a:extLst>
          </p:cNvPr>
          <p:cNvSpPr txBox="1">
            <a:spLocks/>
          </p:cNvSpPr>
          <p:nvPr/>
        </p:nvSpPr>
        <p:spPr>
          <a:xfrm>
            <a:off x="609598" y="2514600"/>
            <a:ext cx="11253218" cy="3880773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Cyrl-RS" dirty="0"/>
              <a:t>1)Радња романа ,,Доживљаји Тома Сојера</a:t>
            </a:r>
            <a:r>
              <a:rPr lang="en-US" dirty="0"/>
              <a:t>” </a:t>
            </a:r>
            <a:r>
              <a:rPr lang="sr-Cyrl-RS" dirty="0"/>
              <a:t>одиграва се у </a:t>
            </a:r>
            <a:r>
              <a:rPr lang="sr-Cyrl-RS" b="1" dirty="0">
                <a:solidFill>
                  <a:srgbClr val="FF0000"/>
                </a:solidFill>
              </a:rPr>
              <a:t>С</a:t>
            </a:r>
            <a:r>
              <a:rPr lang="sr-Cyrl-RS" dirty="0"/>
              <a:t>једињеним </a:t>
            </a:r>
            <a:r>
              <a:rPr lang="sr-Cyrl-RS" b="1" dirty="0">
                <a:solidFill>
                  <a:srgbClr val="FF0000"/>
                </a:solidFill>
              </a:rPr>
              <a:t>А</a:t>
            </a:r>
            <a:r>
              <a:rPr lang="sr-Cyrl-RS" dirty="0"/>
              <a:t>меричким </a:t>
            </a:r>
            <a:r>
              <a:rPr lang="sr-Cyrl-RS" b="1" dirty="0">
                <a:solidFill>
                  <a:srgbClr val="FF0000"/>
                </a:solidFill>
              </a:rPr>
              <a:t>Д</a:t>
            </a:r>
            <a:r>
              <a:rPr lang="sr-Cyrl-RS" dirty="0"/>
              <a:t>ржавама.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r-Cyrl-RS" dirty="0"/>
              <a:t>2) Мој брат живи у </a:t>
            </a:r>
            <a:r>
              <a:rPr lang="sr-Cyrl-RS" b="1" dirty="0">
                <a:solidFill>
                  <a:srgbClr val="FF0000"/>
                </a:solidFill>
              </a:rPr>
              <a:t>Н</a:t>
            </a:r>
            <a:r>
              <a:rPr lang="sr-Cyrl-RS" dirty="0"/>
              <a:t>овом </a:t>
            </a:r>
            <a:r>
              <a:rPr lang="sr-Cyrl-RS" b="1" dirty="0">
                <a:solidFill>
                  <a:srgbClr val="FF0000"/>
                </a:solidFill>
              </a:rPr>
              <a:t>П</a:t>
            </a:r>
            <a:r>
              <a:rPr lang="sr-Cyrl-RS" dirty="0"/>
              <a:t>азару.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r-Cyrl-RS" dirty="0"/>
              <a:t>3) Лето сам провела у </a:t>
            </a:r>
            <a:r>
              <a:rPr lang="sr-Cyrl-RS" b="1" dirty="0">
                <a:solidFill>
                  <a:srgbClr val="FF0000"/>
                </a:solidFill>
              </a:rPr>
              <a:t>Б</a:t>
            </a:r>
            <a:r>
              <a:rPr lang="sr-Cyrl-RS" dirty="0"/>
              <a:t>анатском </a:t>
            </a:r>
            <a:r>
              <a:rPr lang="sr-Cyrl-RS" b="1" dirty="0">
                <a:solidFill>
                  <a:srgbClr val="FF0000"/>
                </a:solidFill>
              </a:rPr>
              <a:t>Н</a:t>
            </a:r>
            <a:r>
              <a:rPr lang="sr-Cyrl-RS" dirty="0"/>
              <a:t>овом </a:t>
            </a:r>
            <a:r>
              <a:rPr lang="sr-Cyrl-RS" b="1" dirty="0">
                <a:solidFill>
                  <a:srgbClr val="FF0000"/>
                </a:solidFill>
              </a:rPr>
              <a:t>С</a:t>
            </a:r>
            <a:r>
              <a:rPr lang="sr-Cyrl-RS" dirty="0"/>
              <a:t>елу.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r-Cyrl-R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endParaRPr lang="en-US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sr-Cyrl-R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ПРАВИЛО:</a:t>
            </a:r>
            <a:r>
              <a:rPr lang="sr-Cyrl-R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US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sr-Cyrl-RS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СВАКА РЕЧ ВИШЕЧЛАНОГ НАЗИВА </a:t>
            </a:r>
            <a:r>
              <a:rPr lang="sr-Cyrl-R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(назива који се састоји од више речи)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r-Cyrl-RS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ДРЖАВА, ГРАДОВА, СЕЛА ПИШЕ СЕ ВЕЛИКИМ ПОЧЕТНИМ СЛОВОМ</a:t>
            </a:r>
            <a:r>
              <a:rPr lang="sr-Cyrl-R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090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Друго правописно правило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sr-Cyrl-RS" dirty="0"/>
              <a:t>Желим да обиђем манастире на </a:t>
            </a:r>
            <a:r>
              <a:rPr lang="sr-Cyrl-RS" b="1" dirty="0">
                <a:solidFill>
                  <a:srgbClr val="FF0000"/>
                </a:solidFill>
              </a:rPr>
              <a:t>Ф</a:t>
            </a:r>
            <a:r>
              <a:rPr lang="sr-Cyrl-RS" dirty="0"/>
              <a:t>рушкој </a:t>
            </a:r>
            <a:r>
              <a:rPr lang="sr-Cyrl-RS" b="1" dirty="0">
                <a:solidFill>
                  <a:srgbClr val="FF0000"/>
                </a:solidFill>
              </a:rPr>
              <a:t>г</a:t>
            </a:r>
            <a:r>
              <a:rPr lang="sr-Cyrl-RS" dirty="0"/>
              <a:t>ори.</a:t>
            </a:r>
          </a:p>
          <a:p>
            <a:pPr marL="514350" indent="-514350">
              <a:buAutoNum type="arabicParenR"/>
            </a:pPr>
            <a:r>
              <a:rPr lang="sr-Cyrl-RS" dirty="0"/>
              <a:t>Мој трогодишњи брат се досад купао у </a:t>
            </a:r>
            <a:r>
              <a:rPr lang="sr-Cyrl-RS" b="1" dirty="0">
                <a:solidFill>
                  <a:srgbClr val="FF0000"/>
                </a:solidFill>
              </a:rPr>
              <a:t>Ц</a:t>
            </a:r>
            <a:r>
              <a:rPr lang="sr-Cyrl-RS" dirty="0"/>
              <a:t>рвеном </a:t>
            </a:r>
            <a:r>
              <a:rPr lang="sr-Cyrl-RS" b="1" dirty="0">
                <a:solidFill>
                  <a:srgbClr val="FF0000"/>
                </a:solidFill>
              </a:rPr>
              <a:t>м</a:t>
            </a:r>
            <a:r>
              <a:rPr lang="sr-Cyrl-RS" dirty="0"/>
              <a:t>ору и у </a:t>
            </a:r>
            <a:r>
              <a:rPr lang="sr-Cyrl-RS" b="1" dirty="0">
                <a:solidFill>
                  <a:srgbClr val="FF0000"/>
                </a:solidFill>
              </a:rPr>
              <a:t>А</a:t>
            </a:r>
            <a:r>
              <a:rPr lang="sr-Cyrl-RS" dirty="0"/>
              <a:t>тлантском </a:t>
            </a:r>
            <a:r>
              <a:rPr lang="sr-Cyrl-RS" b="1" dirty="0">
                <a:solidFill>
                  <a:srgbClr val="FF0000"/>
                </a:solidFill>
              </a:rPr>
              <a:t>о</a:t>
            </a:r>
            <a:r>
              <a:rPr lang="sr-Cyrl-RS" dirty="0"/>
              <a:t>кеану.</a:t>
            </a:r>
          </a:p>
          <a:p>
            <a:pPr marL="0" indent="0">
              <a:buNone/>
            </a:pPr>
            <a:r>
              <a:rPr lang="sr-Cyrl-RS" dirty="0"/>
              <a:t>           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/>
              <a:t>               </a:t>
            </a:r>
            <a:r>
              <a:rPr lang="sr-Cyrl-RS" sz="2400" b="1" dirty="0">
                <a:solidFill>
                  <a:srgbClr val="FF0000"/>
                </a:solidFill>
              </a:rPr>
              <a:t>ПРАВИЛО: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/>
              <a:t> </a:t>
            </a:r>
            <a:r>
              <a:rPr lang="sr-Cyrl-RS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АКО ЈЕ ДРУГА РЕЧ ВИШЕЧЛАНОГ НАЗИВА ЗАЈЕДНИЧКА ИМЕНИЦА</a:t>
            </a:r>
            <a:r>
              <a:rPr lang="sr-Cyrl-R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(планина,</a:t>
            </a:r>
            <a:r>
              <a:rPr lang="sr-Cyrl-RS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море, гора, језеро, бара), </a:t>
            </a:r>
            <a:r>
              <a:rPr lang="sr-Cyrl-RS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 РЕЧ СЕ ПИШЕ МАЛИМ ПОЧЕТНИМ СЛОВОМ.</a:t>
            </a:r>
            <a:endParaRPr lang="en-US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987551" y="4001294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15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Треће правописно правило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Мој деда цело лето проведе пецајући на </a:t>
            </a:r>
            <a:r>
              <a:rPr lang="sr-Cyrl-RS" b="1" dirty="0">
                <a:solidFill>
                  <a:srgbClr val="FF0000"/>
                </a:solidFill>
              </a:rPr>
              <a:t>В</a:t>
            </a:r>
            <a:r>
              <a:rPr lang="sr-Cyrl-RS" dirty="0"/>
              <a:t>еликој </a:t>
            </a:r>
            <a:r>
              <a:rPr lang="sr-Cyrl-RS" b="1" dirty="0">
                <a:solidFill>
                  <a:srgbClr val="FF0000"/>
                </a:solidFill>
              </a:rPr>
              <a:t>М</a:t>
            </a:r>
            <a:r>
              <a:rPr lang="sr-Cyrl-RS" dirty="0"/>
              <a:t>орави.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/>
              <a:t>               </a:t>
            </a:r>
          </a:p>
          <a:p>
            <a:pPr marL="0" indent="0">
              <a:buNone/>
            </a:pPr>
            <a:endParaRPr lang="sr-Cyrl-RS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r-Cyrl-R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ПРАВИЛО</a:t>
            </a:r>
          </a:p>
          <a:p>
            <a:pPr marL="0" indent="0">
              <a:buNone/>
            </a:pPr>
            <a:endParaRPr lang="sr-Cyrl-RS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r-Cyrl-RS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АКО ЈЕ У ВИШЕЧЛАНОМ НАЗИВУ ГЕОГРАФСКОГ ПОЈМА ПРИСУТНО ВИШЕ ВЛАСТИТИХ ИМЕНИЦА, СВЕ СЕ ПИШУ ВЕЛИКИМ ПОЧЕТНИМ СЛОВОМ. </a:t>
            </a:r>
            <a:endParaRPr lang="en-US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63295" y="3855720"/>
            <a:ext cx="137160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7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Четврто правописно правило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sr-Cyrl-RS" dirty="0"/>
              <a:t>Мој брат иде у </a:t>
            </a:r>
            <a:r>
              <a:rPr lang="sr-Cyrl-RS" b="1" dirty="0">
                <a:solidFill>
                  <a:srgbClr val="FF0000"/>
                </a:solidFill>
              </a:rPr>
              <a:t>П</a:t>
            </a:r>
            <a:r>
              <a:rPr lang="sr-Cyrl-RS" dirty="0"/>
              <a:t>рву </a:t>
            </a:r>
            <a:r>
              <a:rPr lang="sr-Cyrl-RS" b="1" dirty="0">
                <a:solidFill>
                  <a:srgbClr val="FF0000"/>
                </a:solidFill>
              </a:rPr>
              <a:t>б</a:t>
            </a:r>
            <a:r>
              <a:rPr lang="sr-Cyrl-RS" dirty="0"/>
              <a:t>еоградску </a:t>
            </a:r>
            <a:r>
              <a:rPr lang="sr-Cyrl-RS" b="1" dirty="0">
                <a:solidFill>
                  <a:srgbClr val="FF0000"/>
                </a:solidFill>
              </a:rPr>
              <a:t>г</a:t>
            </a:r>
            <a:r>
              <a:rPr lang="sr-Cyrl-RS" dirty="0"/>
              <a:t>имназију.</a:t>
            </a:r>
          </a:p>
          <a:p>
            <a:pPr marL="514350" indent="-514350">
              <a:buAutoNum type="arabicParenR"/>
            </a:pPr>
            <a:r>
              <a:rPr lang="sr-Cyrl-RS" dirty="0"/>
              <a:t>Моја мама ради на </a:t>
            </a:r>
            <a:r>
              <a:rPr lang="sr-Cyrl-RS" b="1" dirty="0">
                <a:solidFill>
                  <a:srgbClr val="FF0000"/>
                </a:solidFill>
              </a:rPr>
              <a:t>Ф</a:t>
            </a:r>
            <a:r>
              <a:rPr lang="sr-Cyrl-RS" dirty="0"/>
              <a:t>акултету </a:t>
            </a:r>
            <a:r>
              <a:rPr lang="sr-Cyrl-RS" b="1" dirty="0">
                <a:solidFill>
                  <a:srgbClr val="FF0000"/>
                </a:solidFill>
              </a:rPr>
              <a:t>о</a:t>
            </a:r>
            <a:r>
              <a:rPr lang="sr-Cyrl-RS" dirty="0"/>
              <a:t>рганизационих </a:t>
            </a:r>
            <a:r>
              <a:rPr lang="sr-Cyrl-RS" b="1" dirty="0">
                <a:solidFill>
                  <a:srgbClr val="FF0000"/>
                </a:solidFill>
              </a:rPr>
              <a:t>н</a:t>
            </a:r>
            <a:r>
              <a:rPr lang="sr-Cyrl-RS" dirty="0"/>
              <a:t>аука.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</a:p>
          <a:p>
            <a:pPr marL="0" indent="0">
              <a:buNone/>
            </a:pPr>
            <a:r>
              <a:rPr lang="sr-Cyrl-R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</a:t>
            </a:r>
            <a:r>
              <a:rPr lang="sr-Cyrl-R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ПРАВИЛО:</a:t>
            </a:r>
          </a:p>
          <a:p>
            <a:pPr marL="0" indent="0">
              <a:buNone/>
            </a:pPr>
            <a:endParaRPr lang="sr-Cyrl-RS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sr-Cyrl-RS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r-Cyrl-RS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ВИШЕСЛОЖНИМ НАЗИВИМА УСТАНОВА, ПРЕДУЗЕЋА, ОРГАНИЗАЦИЈА САМО СЕ ПРВА РЕЧ ПИШЕ ВЕЛИКИМ ПОЧЕТНИМ СЛОВОМ.</a:t>
            </a:r>
          </a:p>
          <a:p>
            <a:pPr marL="0" indent="0">
              <a:buNone/>
            </a:pPr>
            <a:endParaRPr lang="sr-Cyrl-RS" dirty="0"/>
          </a:p>
        </p:txBody>
      </p:sp>
      <p:sp>
        <p:nvSpPr>
          <p:cNvPr id="4" name="Right Arrow 3"/>
          <p:cNvSpPr/>
          <p:nvPr/>
        </p:nvSpPr>
        <p:spPr>
          <a:xfrm>
            <a:off x="701040" y="3772694"/>
            <a:ext cx="1143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Пето правописно правило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sr-Cyrl-RS" dirty="0"/>
              <a:t>Станујем близу </a:t>
            </a:r>
            <a:r>
              <a:rPr lang="sr-Cyrl-RS" b="1" dirty="0">
                <a:solidFill>
                  <a:srgbClr val="FF0000"/>
                </a:solidFill>
              </a:rPr>
              <a:t>Н</a:t>
            </a:r>
            <a:r>
              <a:rPr lang="sr-Cyrl-RS" dirty="0"/>
              <a:t>ародне </a:t>
            </a:r>
            <a:r>
              <a:rPr lang="sr-Cyrl-RS" b="1" dirty="0">
                <a:solidFill>
                  <a:srgbClr val="FF0000"/>
                </a:solidFill>
              </a:rPr>
              <a:t>б</a:t>
            </a:r>
            <a:r>
              <a:rPr lang="sr-Cyrl-RS" dirty="0"/>
              <a:t>иблиотеке </a:t>
            </a:r>
            <a:r>
              <a:rPr lang="sr-Cyrl-RS" b="1" dirty="0">
                <a:solidFill>
                  <a:srgbClr val="FF0000"/>
                </a:solidFill>
              </a:rPr>
              <a:t>С</a:t>
            </a:r>
            <a:r>
              <a:rPr lang="sr-Cyrl-RS" dirty="0"/>
              <a:t>рбије.</a:t>
            </a:r>
          </a:p>
          <a:p>
            <a:pPr marL="514350" indent="-514350">
              <a:buAutoNum type="arabicParenR"/>
            </a:pPr>
            <a:r>
              <a:rPr lang="sr-Cyrl-RS" dirty="0"/>
              <a:t> Идем у </a:t>
            </a:r>
            <a:r>
              <a:rPr lang="sr-Cyrl-RS" b="1" dirty="0">
                <a:solidFill>
                  <a:srgbClr val="FF0000"/>
                </a:solidFill>
              </a:rPr>
              <a:t>О</a:t>
            </a:r>
            <a:r>
              <a:rPr lang="sr-Cyrl-RS" dirty="0"/>
              <a:t>сновну </a:t>
            </a:r>
            <a:r>
              <a:rPr lang="sr-Cyrl-RS" b="1" dirty="0">
                <a:solidFill>
                  <a:srgbClr val="FF0000"/>
                </a:solidFill>
              </a:rPr>
              <a:t>ш</a:t>
            </a:r>
            <a:r>
              <a:rPr lang="sr-Cyrl-RS" dirty="0"/>
              <a:t>колу </a:t>
            </a:r>
            <a:r>
              <a:rPr lang="sr-Cyrl-RS" b="1" dirty="0"/>
              <a:t>,,</a:t>
            </a:r>
            <a:r>
              <a:rPr lang="sr-Cyrl-RS" b="1" dirty="0">
                <a:solidFill>
                  <a:srgbClr val="FF0000"/>
                </a:solidFill>
              </a:rPr>
              <a:t>Ф</a:t>
            </a:r>
            <a:r>
              <a:rPr lang="sr-Cyrl-RS" dirty="0"/>
              <a:t>ранце </a:t>
            </a:r>
            <a:r>
              <a:rPr lang="sr-Cyrl-RS" b="1" dirty="0">
                <a:solidFill>
                  <a:srgbClr val="FF0000"/>
                </a:solidFill>
              </a:rPr>
              <a:t>П</a:t>
            </a:r>
            <a:r>
              <a:rPr lang="sr-Cyrl-RS" dirty="0"/>
              <a:t>решерн</a:t>
            </a:r>
            <a:r>
              <a:rPr lang="en-US" b="1" dirty="0"/>
              <a:t>”</a:t>
            </a:r>
            <a:r>
              <a:rPr lang="en-US" dirty="0"/>
              <a:t>. </a:t>
            </a:r>
            <a:endParaRPr lang="sr-Cyrl-RS" dirty="0"/>
          </a:p>
          <a:p>
            <a:pPr marL="0" indent="0">
              <a:buNone/>
            </a:pPr>
            <a:r>
              <a:rPr lang="sr-Cyrl-RS" dirty="0"/>
              <a:t>             </a:t>
            </a:r>
          </a:p>
          <a:p>
            <a:pPr marL="0" indent="0">
              <a:buNone/>
            </a:pPr>
            <a:endParaRPr lang="sr-Cyrl-RS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r-Cyrl-R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ПРАВИЛО:</a:t>
            </a:r>
          </a:p>
          <a:p>
            <a:pPr marL="0" indent="0">
              <a:buNone/>
            </a:pPr>
            <a:endParaRPr lang="sr-Cyrl-RS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r-Cyrl-RS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АКО СЕ У ОКВИРУ НАЗИВА УСТАНОВЕ НАЛАЗИ ВЛАСТИТА ИМЕНИЦА, И ОНА СЕ ПИШЕ ВЕЛИКИМ ПОЧЕТНИМ СЛОВОМ.</a:t>
            </a:r>
          </a:p>
          <a:p>
            <a:pPr marL="0" indent="0">
              <a:buNone/>
            </a:pPr>
            <a:r>
              <a:rPr lang="sr-Cyrl-RS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 ШКОЛЕ, НАСЛОВ РОМАНА ПИШЕ СЕ ПОД ЗНАЦИМА НАВОДА</a:t>
            </a:r>
            <a:r>
              <a:rPr lang="sr-Cyrl-RS" dirty="0"/>
              <a:t>.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553212" y="3640836"/>
            <a:ext cx="134264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2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0328" y="363738"/>
            <a:ext cx="11454938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</a:rPr>
              <a:t>ВЕЛИКА И МАЛА СЛОВА (систематизација)</a:t>
            </a:r>
          </a:p>
          <a:p>
            <a:pPr algn="ctr"/>
            <a:endParaRPr lang="ru-RU" sz="2800" b="1" dirty="0">
              <a:latin typeface="Arial" panose="020B0604020202020204" pitchFamily="34" charset="0"/>
            </a:endParaRPr>
          </a:p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</a:rPr>
              <a:t>Великим почетним словима се пишу властита имена</a:t>
            </a:r>
            <a:r>
              <a:rPr lang="ru-RU" dirty="0">
                <a:latin typeface="Arial" panose="020B0604020202020204" pitchFamily="34" charset="0"/>
              </a:rPr>
              <a:t>, и то:</a:t>
            </a:r>
          </a:p>
          <a:p>
            <a:r>
              <a:rPr lang="ru-RU" dirty="0">
                <a:latin typeface="Arial" panose="020B0604020202020204" pitchFamily="34" charset="0"/>
              </a:rPr>
              <a:t>1) </a:t>
            </a:r>
            <a:r>
              <a:rPr lang="ru-RU" b="1" u="sng" dirty="0">
                <a:solidFill>
                  <a:srgbClr val="7030A0"/>
                </a:solidFill>
                <a:latin typeface="Arial" panose="020B0604020202020204" pitchFamily="34" charset="0"/>
              </a:rPr>
              <a:t>лична имена и презимена</a:t>
            </a:r>
            <a:r>
              <a:rPr lang="ru-RU" dirty="0">
                <a:latin typeface="Arial" panose="020B0604020202020204" pitchFamily="34" charset="0"/>
              </a:rPr>
              <a:t>: Милорад, Здравко, Ана, Јована, Петровић, Сувајџић,Јовановић; </a:t>
            </a:r>
          </a:p>
          <a:p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</a:rPr>
              <a:t>2) </a:t>
            </a:r>
            <a:r>
              <a:rPr lang="ru-RU" b="1" u="sng" dirty="0">
                <a:solidFill>
                  <a:srgbClr val="7030A0"/>
                </a:solidFill>
                <a:latin typeface="Arial" panose="020B0604020202020204" pitchFamily="34" charset="0"/>
              </a:rPr>
              <a:t>надимци</a:t>
            </a:r>
            <a:r>
              <a:rPr lang="ru-RU" dirty="0">
                <a:latin typeface="Arial" panose="020B0604020202020204" pitchFamily="34" charset="0"/>
              </a:rPr>
              <a:t> и атрибути ако се сами употребљавају или су срасли с именом и постали његовсаставни део: Миша, Гоца, Јован Јовановић Змај, Душан Силни, Ричард Лављег Срца, Петар Велики; </a:t>
            </a:r>
          </a:p>
          <a:p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</a:rPr>
              <a:t>3) </a:t>
            </a:r>
            <a:r>
              <a:rPr lang="ru-RU" b="1" u="sng" dirty="0">
                <a:solidFill>
                  <a:srgbClr val="7030A0"/>
                </a:solidFill>
                <a:latin typeface="Arial" panose="020B0604020202020204" pitchFamily="34" charset="0"/>
              </a:rPr>
              <a:t>имена божанстава</a:t>
            </a:r>
            <a:r>
              <a:rPr lang="ru-RU" dirty="0">
                <a:latin typeface="Arial" panose="020B0604020202020204" pitchFamily="34" charset="0"/>
              </a:rPr>
              <a:t>: Јупитер, Афродита, Зевс, Аполон; </a:t>
            </a:r>
          </a:p>
          <a:p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</a:rPr>
              <a:t>4) </a:t>
            </a:r>
            <a:r>
              <a:rPr lang="ru-RU" b="1" u="sng" dirty="0">
                <a:solidFill>
                  <a:srgbClr val="7030A0"/>
                </a:solidFill>
                <a:latin typeface="Arial" panose="020B0604020202020204" pitchFamily="34" charset="0"/>
              </a:rPr>
              <a:t>имена животиња и грађевина</a:t>
            </a:r>
            <a:r>
              <a:rPr lang="ru-RU" dirty="0">
                <a:latin typeface="Arial" panose="020B0604020202020204" pitchFamily="34" charset="0"/>
              </a:rPr>
              <a:t>: Шарац, Јаблан, Вучко, Сава центар, Криви торањ у Пизи;</a:t>
            </a:r>
          </a:p>
          <a:p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</a:rPr>
              <a:t> 5) </a:t>
            </a:r>
            <a:r>
              <a:rPr lang="ru-RU" b="1" u="sng" dirty="0">
                <a:solidFill>
                  <a:srgbClr val="7030A0"/>
                </a:solidFill>
                <a:latin typeface="Arial" panose="020B0604020202020204" pitchFamily="34" charset="0"/>
              </a:rPr>
              <a:t>имена припадника народа</a:t>
            </a:r>
            <a:r>
              <a:rPr lang="ru-RU" dirty="0">
                <a:latin typeface="Arial" panose="020B0604020202020204" pitchFamily="34" charset="0"/>
              </a:rPr>
              <a:t>: Србин, Црногорац, Мађар, Грк; </a:t>
            </a:r>
          </a:p>
          <a:p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</a:rPr>
              <a:t>6) </a:t>
            </a:r>
            <a:r>
              <a:rPr lang="ru-RU" b="1" u="sng" dirty="0">
                <a:solidFill>
                  <a:srgbClr val="7030A0"/>
                </a:solidFill>
                <a:latin typeface="Arial" panose="020B0604020202020204" pitchFamily="34" charset="0"/>
              </a:rPr>
              <a:t>имена становника градова, крајева, земаља, држава, континената</a:t>
            </a:r>
            <a:r>
              <a:rPr lang="ru-RU" dirty="0">
                <a:solidFill>
                  <a:srgbClr val="7030A0"/>
                </a:solidFill>
                <a:latin typeface="Arial" panose="020B0604020202020204" pitchFamily="34" charset="0"/>
              </a:rPr>
              <a:t>:</a:t>
            </a:r>
            <a:r>
              <a:rPr lang="ru-RU" dirty="0">
                <a:latin typeface="Arial" panose="020B0604020202020204" pitchFamily="34" charset="0"/>
              </a:rPr>
              <a:t> Новосађанин,Пироћанац, Нишлија, Бачванин, Југословен, Европљанин, Аустралијанац; </a:t>
            </a:r>
          </a:p>
          <a:p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</a:rPr>
              <a:t>7) </a:t>
            </a:r>
            <a:r>
              <a:rPr lang="ru-RU" b="1" u="sng" dirty="0">
                <a:solidFill>
                  <a:srgbClr val="7030A0"/>
                </a:solidFill>
                <a:latin typeface="Arial" panose="020B0604020202020204" pitchFamily="34" charset="0"/>
              </a:rPr>
              <a:t>имена небеских тела</a:t>
            </a:r>
            <a:r>
              <a:rPr lang="ru-RU" dirty="0">
                <a:solidFill>
                  <a:srgbClr val="7030A0"/>
                </a:solidFill>
                <a:latin typeface="Arial" panose="020B0604020202020204" pitchFamily="34" charset="0"/>
              </a:rPr>
              <a:t>: </a:t>
            </a:r>
            <a:r>
              <a:rPr lang="ru-RU" dirty="0">
                <a:latin typeface="Arial" panose="020B0604020202020204" pitchFamily="34" charset="0"/>
              </a:rPr>
              <a:t>Сунце, Земља, Месец, Кумова слама, Марс, Венера; </a:t>
            </a:r>
          </a:p>
          <a:p>
            <a:endParaRPr lang="ru-RU" dirty="0">
              <a:latin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7518" y="4876452"/>
            <a:ext cx="1556732" cy="1311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428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5760" y="473655"/>
            <a:ext cx="1148818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</a:rPr>
              <a:t>8) </a:t>
            </a:r>
            <a:r>
              <a:rPr lang="ru-RU" b="1" u="sng" dirty="0">
                <a:solidFill>
                  <a:srgbClr val="7030A0"/>
                </a:solidFill>
                <a:latin typeface="Arial" panose="020B0604020202020204" pitchFamily="34" charset="0"/>
              </a:rPr>
              <a:t>имена континената, држава, насељених крајева и места </a:t>
            </a:r>
            <a:r>
              <a:rPr lang="ru-RU" dirty="0">
                <a:latin typeface="Arial" panose="020B0604020202020204" pitchFamily="34" charset="0"/>
              </a:rPr>
              <a:t>(све речи у њима </a:t>
            </a:r>
            <a:r>
              <a:rPr lang="ru-RU" dirty="0">
                <a:highlight>
                  <a:srgbClr val="FFFF00"/>
                </a:highlight>
                <a:latin typeface="Arial" panose="020B0604020202020204" pitchFamily="34" charset="0"/>
              </a:rPr>
              <a:t>осим везника иприлога</a:t>
            </a:r>
            <a:r>
              <a:rPr lang="ru-RU" dirty="0">
                <a:latin typeface="Arial" panose="020B0604020202020204" pitchFamily="34" charset="0"/>
              </a:rPr>
              <a:t>): Европа, Србија, Црна Гора, Хорвешка, Мачва, Далмација, Лика, Београд, Тршић,Нови Сад, Босна </a:t>
            </a:r>
            <a:r>
              <a:rPr lang="ru-RU" dirty="0">
                <a:highlight>
                  <a:srgbClr val="FFFF00"/>
                </a:highlight>
                <a:latin typeface="Arial" panose="020B0604020202020204" pitchFamily="34" charset="0"/>
              </a:rPr>
              <a:t>и</a:t>
            </a:r>
            <a:r>
              <a:rPr lang="ru-RU" dirty="0">
                <a:latin typeface="Arial" panose="020B0604020202020204" pitchFamily="34" charset="0"/>
              </a:rPr>
              <a:t> Херцеговина, Брод </a:t>
            </a:r>
            <a:r>
              <a:rPr lang="ru-RU" dirty="0">
                <a:highlight>
                  <a:srgbClr val="FFFF00"/>
                </a:highlight>
                <a:latin typeface="Arial" panose="020B0604020202020204" pitchFamily="34" charset="0"/>
              </a:rPr>
              <a:t>на</a:t>
            </a:r>
            <a:r>
              <a:rPr lang="ru-RU" dirty="0">
                <a:latin typeface="Arial" panose="020B0604020202020204" pitchFamily="34" charset="0"/>
              </a:rPr>
              <a:t> Купи, Јужна Америка, Двор </a:t>
            </a:r>
            <a:r>
              <a:rPr lang="ru-RU" dirty="0">
                <a:highlight>
                  <a:srgbClr val="FFFF00"/>
                </a:highlight>
                <a:latin typeface="Arial" panose="020B0604020202020204" pitchFamily="34" charset="0"/>
              </a:rPr>
              <a:t>на</a:t>
            </a:r>
            <a:r>
              <a:rPr lang="ru-RU" dirty="0">
                <a:latin typeface="Arial" panose="020B0604020202020204" pitchFamily="34" charset="0"/>
              </a:rPr>
              <a:t> Уни;</a:t>
            </a:r>
          </a:p>
          <a:p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</a:rPr>
              <a:t>9) </a:t>
            </a:r>
            <a:r>
              <a:rPr lang="ru-RU" b="1" u="sng" dirty="0">
                <a:solidFill>
                  <a:srgbClr val="7030A0"/>
                </a:solidFill>
                <a:latin typeface="Arial" panose="020B0604020202020204" pitchFamily="34" charset="0"/>
              </a:rPr>
              <a:t>имена мора, река, језера, планина и друга географска имена</a:t>
            </a:r>
            <a:r>
              <a:rPr lang="ru-RU" dirty="0">
                <a:latin typeface="Arial" panose="020B0604020202020204" pitchFamily="34" charset="0"/>
              </a:rPr>
              <a:t>: Дунав, Палић, Копаоник,Морава, Јадранско море, Фрушка гора, Плитвичка језера, Балканско полуострво; </a:t>
            </a:r>
          </a:p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</a:rPr>
              <a:t>ако се састоје из више речи, пишу се великим почетним словом само прве речи, а друге само ако су властите именице</a:t>
            </a:r>
            <a:r>
              <a:rPr lang="ru-RU" dirty="0">
                <a:latin typeface="Arial" panose="020B0604020202020204" pitchFamily="34" charset="0"/>
              </a:rPr>
              <a:t>:Јужна Морава, Бели Дрим. </a:t>
            </a:r>
          </a:p>
          <a:p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</a:rPr>
              <a:t>10) </a:t>
            </a:r>
            <a:r>
              <a:rPr lang="ru-RU" b="1" u="sng" dirty="0">
                <a:solidFill>
                  <a:srgbClr val="7030A0"/>
                </a:solidFill>
                <a:latin typeface="Arial" panose="020B0604020202020204" pitchFamily="34" charset="0"/>
              </a:rPr>
              <a:t>имена улица и тргова</a:t>
            </a:r>
            <a:r>
              <a:rPr lang="ru-RU" dirty="0">
                <a:solidFill>
                  <a:srgbClr val="7030A0"/>
                </a:solidFill>
                <a:latin typeface="Arial" panose="020B0604020202020204" pitchFamily="34" charset="0"/>
              </a:rPr>
              <a:t>: </a:t>
            </a:r>
            <a:r>
              <a:rPr lang="ru-RU" dirty="0">
                <a:latin typeface="Arial" panose="020B0604020202020204" pitchFamily="34" charset="0"/>
              </a:rPr>
              <a:t>Студентски </a:t>
            </a:r>
            <a:r>
              <a:rPr lang="sr-Cyrl-RS" dirty="0">
                <a:latin typeface="Arial" panose="020B0604020202020204" pitchFamily="34" charset="0"/>
              </a:rPr>
              <a:t>т</a:t>
            </a:r>
            <a:r>
              <a:rPr lang="ru-RU" dirty="0">
                <a:latin typeface="Arial" panose="020B0604020202020204" pitchFamily="34" charset="0"/>
              </a:rPr>
              <a:t>рг, Железничка улица, Београдска улица; ако сесастоје из више речи само се прва реч пише великим словом а остале малим словом изузев властитих имена: Булевар Николе Тесле, Улица Петра Петровића Његоша;</a:t>
            </a:r>
          </a:p>
          <a:p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</a:rPr>
              <a:t> 11)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</a:rPr>
              <a:t>имена празника</a:t>
            </a:r>
            <a:r>
              <a:rPr lang="ru-RU" dirty="0">
                <a:latin typeface="Arial" panose="020B0604020202020204" pitchFamily="34" charset="0"/>
              </a:rPr>
              <a:t>: Божић, Ускрс, Бајрам, Ђурђевдан, Нова година, Први мај; </a:t>
            </a:r>
          </a:p>
          <a:p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називи установа, предузећа, друштава</a:t>
            </a:r>
            <a:r>
              <a:rPr lang="ru-RU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Матица српска, Основна школа </a:t>
            </a:r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Младост",Војвођанска банка, Београдско драмско позориште, Српско певачко друштво, Спортско друштво </a:t>
            </a:r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Партизан", Медицински факултет у Београду, Организација уједињених нација; </a:t>
            </a:r>
            <a:endParaRPr 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222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381" y="348964"/>
            <a:ext cx="1152144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називи књига, часописа, новина, књижевних дела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 Општа енциклопедија, Наш језик, Борба, На Дрини ћуприја, Свет компјутера; 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присвојни придеви изведени од властитих именица суфиксима -ов, -ев, -ин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 Марков, Милошев, Марин, Босанчева, Београђанкина, Југословенов. 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4320" y="1914989"/>
            <a:ext cx="1149650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</a:rPr>
              <a:t>Великим почетним словом се пише</a:t>
            </a:r>
            <a:r>
              <a:rPr lang="ru-RU" dirty="0">
                <a:latin typeface="Arial" panose="020B0604020202020204" pitchFamily="34" charset="0"/>
              </a:rPr>
              <a:t>: </a:t>
            </a:r>
          </a:p>
          <a:p>
            <a:endParaRPr lang="ru-RU" dirty="0">
              <a:latin typeface="Arial" panose="020B0604020202020204" pitchFamily="34" charset="0"/>
            </a:endParaRPr>
          </a:p>
          <a:p>
            <a:pPr marL="342900" indent="-342900">
              <a:buAutoNum type="arabicParenR"/>
            </a:pP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</a:rPr>
              <a:t>прва реч у реченици</a:t>
            </a:r>
            <a:r>
              <a:rPr lang="ru-RU" dirty="0">
                <a:latin typeface="Arial" panose="020B0604020202020204" pitchFamily="34" charset="0"/>
              </a:rPr>
              <a:t>: Спушта се ноћ. Ледена киша добује у прозоре. Где су људи? Нема живе душе! Улице супусте; </a:t>
            </a:r>
          </a:p>
          <a:p>
            <a:pPr marL="342900" indent="-342900">
              <a:buAutoNum type="arabicParenR"/>
            </a:pP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</a:rPr>
              <a:t>прва реч после две тачке када је управни говор међу наводницима</a:t>
            </a:r>
            <a:r>
              <a:rPr lang="ru-RU" dirty="0">
                <a:latin typeface="Arial" panose="020B0604020202020204" pitchFamily="34" charset="0"/>
              </a:rPr>
              <a:t>: Ал' говори Муса Арбанаса: "Приђи, Марко, не замећи кавге, ил' одјаши да пијемо вино..."; </a:t>
            </a:r>
          </a:p>
          <a:p>
            <a:pPr marL="342900" indent="-342900">
              <a:buAutoNum type="arabicParenR"/>
            </a:pP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</a:rPr>
              <a:t>наставак писма иза наслова ако се писмо наставља у новом реду, и то без обзира да ли се иза наслова ставља зарез или узвичник</a:t>
            </a:r>
            <a:r>
              <a:rPr lang="ru-RU" dirty="0">
                <a:solidFill>
                  <a:srgbClr val="7030A0"/>
                </a:solidFill>
                <a:latin typeface="Arial" panose="020B0604020202020204" pitchFamily="34" charset="0"/>
              </a:rPr>
              <a:t>: </a:t>
            </a:r>
          </a:p>
          <a:p>
            <a:r>
              <a:rPr lang="ru-RU" dirty="0">
                <a:latin typeface="Arial" panose="020B0604020202020204" pitchFamily="34" charset="0"/>
              </a:rPr>
              <a:t>     Драга мама, </a:t>
            </a:r>
          </a:p>
          <a:p>
            <a:r>
              <a:rPr lang="ru-RU" dirty="0">
                <a:latin typeface="Arial" panose="020B0604020202020204" pitchFamily="34" charset="0"/>
              </a:rPr>
              <a:t>     Твоје писмо сам примила тек јуче иако...или </a:t>
            </a:r>
          </a:p>
          <a:p>
            <a:r>
              <a:rPr lang="ru-RU" dirty="0">
                <a:latin typeface="Arial" panose="020B0604020202020204" pitchFamily="34" charset="0"/>
              </a:rPr>
              <a:t>     Драга Љиљо! </a:t>
            </a:r>
          </a:p>
          <a:p>
            <a:r>
              <a:rPr lang="ru-RU" dirty="0">
                <a:latin typeface="Arial" panose="020B0604020202020204" pitchFamily="34" charset="0"/>
              </a:rPr>
              <a:t>     Молим те, немој се љутити што се ретко јављам... </a:t>
            </a:r>
          </a:p>
          <a:p>
            <a:r>
              <a:rPr lang="ru-RU" dirty="0">
                <a:latin typeface="Arial" panose="020B0604020202020204" pitchFamily="34" charset="0"/>
              </a:rPr>
              <a:t>4)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</a:rPr>
              <a:t>заменице Ви и Ваш из поштовања према особи којој се пише</a:t>
            </a:r>
            <a:r>
              <a:rPr lang="ru-RU" dirty="0">
                <a:solidFill>
                  <a:srgbClr val="7030A0"/>
                </a:solidFill>
                <a:latin typeface="Arial" panose="020B0604020202020204" pitchFamily="34" charset="0"/>
              </a:rPr>
              <a:t>: </a:t>
            </a:r>
          </a:p>
          <a:p>
            <a:r>
              <a:rPr lang="ru-RU" dirty="0">
                <a:latin typeface="Arial" panose="020B0604020202020204" pitchFamily="34" charset="0"/>
              </a:rPr>
              <a:t>     Драги наставниче, </a:t>
            </a:r>
          </a:p>
          <a:p>
            <a:r>
              <a:rPr lang="ru-RU" dirty="0">
                <a:latin typeface="Arial" panose="020B0604020202020204" pitchFamily="34" charset="0"/>
              </a:rPr>
              <a:t>     Јављамо Вам се одмах по доласку у летовалиште. На путу смо седржали Ваших препорука..</a:t>
            </a:r>
            <a:endParaRPr lang="sr-Latn-R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653" y="4445971"/>
            <a:ext cx="16954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5961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" y="365760"/>
            <a:ext cx="5115098" cy="601148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90698"/>
            <a:ext cx="5228705" cy="598654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3603105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22F50DD3-DCDB-3ED0-77B0-DCB0CF0208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875331"/>
              </p:ext>
            </p:extLst>
          </p:nvPr>
        </p:nvGraphicFramePr>
        <p:xfrm>
          <a:off x="329184" y="183218"/>
          <a:ext cx="5766816" cy="6162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1696">
                  <a:extLst>
                    <a:ext uri="{9D8B030D-6E8A-4147-A177-3AD203B41FA5}">
                      <a16:colId xmlns:a16="http://schemas.microsoft.com/office/drawing/2014/main" val="1650455991"/>
                    </a:ext>
                  </a:extLst>
                </a:gridCol>
                <a:gridCol w="2865120">
                  <a:extLst>
                    <a:ext uri="{9D8B030D-6E8A-4147-A177-3AD203B41FA5}">
                      <a16:colId xmlns:a16="http://schemas.microsoft.com/office/drawing/2014/main" val="377377716"/>
                    </a:ext>
                  </a:extLst>
                </a:gridCol>
              </a:tblGrid>
              <a:tr h="554702"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>
                          <a:solidFill>
                            <a:schemeClr val="bg1"/>
                          </a:solidFill>
                        </a:rPr>
                        <a:t>НЕТАЧНО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>
                          <a:solidFill>
                            <a:srgbClr val="FF0000"/>
                          </a:solidFill>
                        </a:rPr>
                        <a:t>ТАЧНО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790271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преЦедник, преТС едник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пре</a:t>
                      </a:r>
                      <a:r>
                        <a:rPr lang="sr-Cyrl-RS" b="1" dirty="0">
                          <a:solidFill>
                            <a:srgbClr val="FF0000"/>
                          </a:solidFill>
                        </a:rPr>
                        <a:t>ДС</a:t>
                      </a:r>
                      <a:r>
                        <a:rPr lang="sr-Cyrl-RS" dirty="0"/>
                        <a:t>едник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319681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поДпреЦедник, поДпретседник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поТпре</a:t>
                      </a:r>
                      <a:r>
                        <a:rPr lang="sr-Cyrl-RS" b="1" dirty="0">
                          <a:solidFill>
                            <a:srgbClr val="FF0000"/>
                          </a:solidFill>
                        </a:rPr>
                        <a:t>ДС</a:t>
                      </a:r>
                      <a:r>
                        <a:rPr lang="sr-Cyrl-RS" dirty="0"/>
                        <a:t>едник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451022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инекција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инЈекција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645618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коњугација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конјугација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083645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биЈо, радиЈо, мислиЈо...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био, радио, мислио</a:t>
                      </a:r>
                    </a:p>
                    <a:p>
                      <a:r>
                        <a:rPr lang="sr-Cyrl-RS" dirty="0"/>
                        <a:t>*</a:t>
                      </a:r>
                      <a:r>
                        <a:rPr lang="sr-Cyrl-RS" dirty="0">
                          <a:highlight>
                            <a:srgbClr val="FFFF00"/>
                          </a:highlight>
                        </a:rPr>
                        <a:t>између И и О никада не пишемо Ј</a:t>
                      </a:r>
                      <a:endParaRPr lang="en-US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196016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преТШколски</a:t>
                      </a:r>
                    </a:p>
                    <a:p>
                      <a:r>
                        <a:rPr lang="sr-Cyrl-RS" dirty="0"/>
                        <a:t>поТШишати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пре</a:t>
                      </a:r>
                      <a:r>
                        <a:rPr lang="sr-Cyrl-RS" b="1" dirty="0">
                          <a:solidFill>
                            <a:srgbClr val="FF0000"/>
                          </a:solidFill>
                        </a:rPr>
                        <a:t>ДШ</a:t>
                      </a:r>
                      <a:r>
                        <a:rPr lang="sr-Cyrl-RS" dirty="0"/>
                        <a:t>колски</a:t>
                      </a:r>
                    </a:p>
                    <a:p>
                      <a:r>
                        <a:rPr lang="sr-Cyrl-RS" dirty="0"/>
                        <a:t>по</a:t>
                      </a:r>
                      <a:r>
                        <a:rPr lang="sr-Cyrl-RS" b="1" dirty="0">
                          <a:solidFill>
                            <a:srgbClr val="FF0000"/>
                          </a:solidFill>
                        </a:rPr>
                        <a:t>ДШ</a:t>
                      </a:r>
                      <a:r>
                        <a:rPr lang="sr-Cyrl-RS" dirty="0"/>
                        <a:t>ишати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852652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хемија – хемиски</a:t>
                      </a:r>
                    </a:p>
                    <a:p>
                      <a:r>
                        <a:rPr lang="sr-Cyrl-RS" dirty="0"/>
                        <a:t>историја - историски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хемиЈски</a:t>
                      </a:r>
                    </a:p>
                    <a:p>
                      <a:r>
                        <a:rPr lang="sr-Cyrl-RS" dirty="0"/>
                        <a:t>историЈски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287278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оделење, одељенски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b="1" dirty="0">
                          <a:solidFill>
                            <a:srgbClr val="FF0000"/>
                          </a:solidFill>
                        </a:rPr>
                        <a:t>одељење, одељењски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33908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сумљив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сумЊив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97405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3411D5F-FED2-54A7-6B7E-139F71CC8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586614"/>
              </p:ext>
            </p:extLst>
          </p:nvPr>
        </p:nvGraphicFramePr>
        <p:xfrm>
          <a:off x="6297168" y="183218"/>
          <a:ext cx="5766816" cy="5547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1696">
                  <a:extLst>
                    <a:ext uri="{9D8B030D-6E8A-4147-A177-3AD203B41FA5}">
                      <a16:colId xmlns:a16="http://schemas.microsoft.com/office/drawing/2014/main" val="1650455991"/>
                    </a:ext>
                  </a:extLst>
                </a:gridCol>
                <a:gridCol w="2865120">
                  <a:extLst>
                    <a:ext uri="{9D8B030D-6E8A-4147-A177-3AD203B41FA5}">
                      <a16:colId xmlns:a16="http://schemas.microsoft.com/office/drawing/2014/main" val="377377716"/>
                    </a:ext>
                  </a:extLst>
                </a:gridCol>
              </a:tblGrid>
              <a:tr h="554702"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>
                          <a:solidFill>
                            <a:schemeClr val="bg1"/>
                          </a:solidFill>
                        </a:rPr>
                        <a:t>НЕТАЧНО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>
                          <a:solidFill>
                            <a:srgbClr val="FF0000"/>
                          </a:solidFill>
                        </a:rPr>
                        <a:t>ТАЧНО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790271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Дали? Дал’?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Да ли? Да л’?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319681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Јели? Јел’?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Је ли? Је л’?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451022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вишЉи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виши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645618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строжији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строжи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083645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беснији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>
                          <a:highlight>
                            <a:srgbClr val="FFFF00"/>
                          </a:highlight>
                        </a:rPr>
                        <a:t>бешњи</a:t>
                      </a:r>
                      <a:endParaRPr lang="en-US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196016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теснији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тешњи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852652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нај јаснији, нај јачи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Најјаснији, наЈЈачи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287278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одприлике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b="1" dirty="0">
                          <a:solidFill>
                            <a:srgbClr val="FF0000"/>
                          </a:solidFill>
                        </a:rPr>
                        <a:t>отприлике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33908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предходни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претходни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974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641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633B17-0781-2BB1-9807-35CFB877E2C1}"/>
              </a:ext>
            </a:extLst>
          </p:cNvPr>
          <p:cNvSpPr/>
          <p:nvPr/>
        </p:nvSpPr>
        <p:spPr>
          <a:xfrm>
            <a:off x="4508146" y="-92857"/>
            <a:ext cx="23710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ЗАПЕТА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C0ECAC-840D-5758-ADB6-D81B280A2149}"/>
              </a:ext>
            </a:extLst>
          </p:cNvPr>
          <p:cNvSpPr txBox="1"/>
          <p:nvPr/>
        </p:nvSpPr>
        <p:spPr>
          <a:xfrm>
            <a:off x="121918" y="525673"/>
            <a:ext cx="1198473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r-Cyrl-RS" u="sng" dirty="0"/>
              <a:t>ИЗА</a:t>
            </a:r>
            <a:r>
              <a:rPr lang="sr-Cyrl-RS" dirty="0"/>
              <a:t> ВОКАТИВА</a:t>
            </a:r>
          </a:p>
          <a:p>
            <a:pPr marL="342900" indent="-342900">
              <a:buAutoNum type="arabicPeriod"/>
            </a:pPr>
            <a:endParaRPr lang="sr-Cyrl-RS" dirty="0"/>
          </a:p>
          <a:p>
            <a:r>
              <a:rPr lang="sr-Cyrl-RS" dirty="0"/>
              <a:t>Децо, препишите ове примере!</a:t>
            </a:r>
          </a:p>
          <a:p>
            <a:r>
              <a:rPr lang="sr-Cyrl-RS" dirty="0"/>
              <a:t>Милане, донеси ми свеску!</a:t>
            </a:r>
          </a:p>
          <a:p>
            <a:endParaRPr lang="sr-Cyrl-RS" dirty="0"/>
          </a:p>
          <a:p>
            <a:r>
              <a:rPr lang="sr-Cyrl-RS" dirty="0"/>
              <a:t>2. </a:t>
            </a:r>
            <a:r>
              <a:rPr lang="sr-Cyrl-RS" u="sng" dirty="0"/>
              <a:t>ИСПРЕД</a:t>
            </a:r>
            <a:r>
              <a:rPr lang="sr-Cyrl-RS" dirty="0"/>
              <a:t> </a:t>
            </a:r>
            <a:r>
              <a:rPr lang="sr-Cyrl-RS" b="1" dirty="0"/>
              <a:t>А </a:t>
            </a:r>
            <a:r>
              <a:rPr lang="sr-Cyrl-RS" dirty="0"/>
              <a:t>И </a:t>
            </a:r>
            <a:r>
              <a:rPr lang="sr-Cyrl-RS" b="1" dirty="0"/>
              <a:t>АЛИ</a:t>
            </a:r>
          </a:p>
          <a:p>
            <a:endParaRPr lang="sr-Cyrl-RS" dirty="0"/>
          </a:p>
          <a:p>
            <a:r>
              <a:rPr lang="sr-Cyrl-RS" dirty="0"/>
              <a:t>Ја радим, а ти ленчариш.</a:t>
            </a:r>
          </a:p>
          <a:p>
            <a:r>
              <a:rPr lang="sr-Cyrl-RS" dirty="0"/>
              <a:t>Учила сам, али сам слабо урадила тест.</a:t>
            </a:r>
          </a:p>
          <a:p>
            <a:endParaRPr lang="sr-Cyrl-RS" dirty="0"/>
          </a:p>
          <a:p>
            <a:r>
              <a:rPr lang="sr-Cyrl-RS" dirty="0"/>
              <a:t>3. ПРИЛИКОМ НАБРАЈАЊА</a:t>
            </a:r>
          </a:p>
          <a:p>
            <a:endParaRPr lang="sr-Cyrl-RS" dirty="0"/>
          </a:p>
          <a:p>
            <a:r>
              <a:rPr lang="sr-Cyrl-RS" dirty="0"/>
              <a:t>Купила сам хлеб, млеко, брашно и јаја.</a:t>
            </a:r>
          </a:p>
          <a:p>
            <a:endParaRPr lang="sr-Cyrl-RS" dirty="0"/>
          </a:p>
          <a:p>
            <a:r>
              <a:rPr lang="sr-Cyrl-RS" dirty="0"/>
              <a:t>4. АПОЗИЦИЈА се увек одваја запетама</a:t>
            </a:r>
          </a:p>
          <a:p>
            <a:endParaRPr lang="sr-Cyrl-RS" dirty="0"/>
          </a:p>
          <a:p>
            <a:r>
              <a:rPr lang="sr-Cyrl-RS" dirty="0"/>
              <a:t>Иво Андрић, наш нобеловац, написао је приповетку „Аска и вук“.</a:t>
            </a:r>
          </a:p>
          <a:p>
            <a:r>
              <a:rPr lang="sr-Cyrl-RS" dirty="0"/>
              <a:t>Била сам у Београду, главном граду Србије.</a:t>
            </a:r>
          </a:p>
          <a:p>
            <a:endParaRPr lang="sr-Cyrl-RS" dirty="0"/>
          </a:p>
          <a:p>
            <a:r>
              <a:rPr lang="sr-Cyrl-RS" dirty="0"/>
              <a:t>5. УЗВИКЕ у реченицама одвајамо запетом:</a:t>
            </a:r>
          </a:p>
          <a:p>
            <a:endParaRPr lang="sr-Cyrl-RS" dirty="0"/>
          </a:p>
          <a:p>
            <a:r>
              <a:rPr lang="sr-Cyrl-RS" dirty="0"/>
              <a:t>Ух, што је топло!</a:t>
            </a:r>
          </a:p>
          <a:p>
            <a:endParaRPr lang="sr-Cyrl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0016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22F50DD3-DCDB-3ED0-77B0-DCB0CF0208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821077"/>
              </p:ext>
            </p:extLst>
          </p:nvPr>
        </p:nvGraphicFramePr>
        <p:xfrm>
          <a:off x="329184" y="183218"/>
          <a:ext cx="5766816" cy="5547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1696">
                  <a:extLst>
                    <a:ext uri="{9D8B030D-6E8A-4147-A177-3AD203B41FA5}">
                      <a16:colId xmlns:a16="http://schemas.microsoft.com/office/drawing/2014/main" val="1650455991"/>
                    </a:ext>
                  </a:extLst>
                </a:gridCol>
                <a:gridCol w="2865120">
                  <a:extLst>
                    <a:ext uri="{9D8B030D-6E8A-4147-A177-3AD203B41FA5}">
                      <a16:colId xmlns:a16="http://schemas.microsoft.com/office/drawing/2014/main" val="377377716"/>
                    </a:ext>
                  </a:extLst>
                </a:gridCol>
              </a:tblGrid>
              <a:tr h="554702"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>
                          <a:solidFill>
                            <a:schemeClr val="bg1"/>
                          </a:solidFill>
                        </a:rPr>
                        <a:t>НЕТАЧНО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>
                          <a:solidFill>
                            <a:srgbClr val="FF0000"/>
                          </a:solidFill>
                        </a:rPr>
                        <a:t>ТАЧНО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790271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заузврат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за узврат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319681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итекако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и те како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451022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од ничега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ни од чега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645618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са никим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ни са ким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083645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самном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>
                          <a:highlight>
                            <a:srgbClr val="FFFF00"/>
                          </a:highlight>
                        </a:rPr>
                        <a:t>са мном</a:t>
                      </a:r>
                      <a:endParaRPr lang="en-US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196016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од никога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ни од кога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852652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ће мо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ћемо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287278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ће те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b="1" dirty="0">
                          <a:solidFill>
                            <a:srgbClr val="FF0000"/>
                          </a:solidFill>
                        </a:rPr>
                        <a:t>ћете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33908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ради те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радите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97405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3411D5F-FED2-54A7-6B7E-139F71CC8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112792"/>
              </p:ext>
            </p:extLst>
          </p:nvPr>
        </p:nvGraphicFramePr>
        <p:xfrm>
          <a:off x="6297168" y="183218"/>
          <a:ext cx="5766816" cy="5906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1696">
                  <a:extLst>
                    <a:ext uri="{9D8B030D-6E8A-4147-A177-3AD203B41FA5}">
                      <a16:colId xmlns:a16="http://schemas.microsoft.com/office/drawing/2014/main" val="1650455991"/>
                    </a:ext>
                  </a:extLst>
                </a:gridCol>
                <a:gridCol w="2865120">
                  <a:extLst>
                    <a:ext uri="{9D8B030D-6E8A-4147-A177-3AD203B41FA5}">
                      <a16:colId xmlns:a16="http://schemas.microsoft.com/office/drawing/2014/main" val="377377716"/>
                    </a:ext>
                  </a:extLst>
                </a:gridCol>
              </a:tblGrid>
              <a:tr h="554702"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>
                          <a:solidFill>
                            <a:schemeClr val="bg1"/>
                          </a:solidFill>
                        </a:rPr>
                        <a:t>НЕТАЧНО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>
                          <a:solidFill>
                            <a:srgbClr val="FF0000"/>
                          </a:solidFill>
                        </a:rPr>
                        <a:t>ТАЧНО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790271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оболење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обоЉеЊе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319681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лабараторија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лабОраторија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451022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мајца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мајица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645618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два ипо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два и по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083645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обзиром на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>
                          <a:highlight>
                            <a:srgbClr val="FFFF00"/>
                          </a:highlight>
                        </a:rPr>
                        <a:t>С ОБЗИРОМ НА</a:t>
                      </a:r>
                      <a:endParaRPr lang="en-US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196016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камо ли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камоли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852652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него ли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неголи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287278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С’ поштовањем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b="1" dirty="0">
                          <a:solidFill>
                            <a:srgbClr val="FF0000"/>
                          </a:solidFill>
                        </a:rPr>
                        <a:t>С поштовањем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33908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Гледаоц, гледаоца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ГЛЕДА</a:t>
                      </a:r>
                      <a:r>
                        <a:rPr lang="sr-Cyrl-RS" b="1" dirty="0"/>
                        <a:t>Л</a:t>
                      </a:r>
                      <a:r>
                        <a:rPr lang="sr-Cyrl-RS" dirty="0"/>
                        <a:t>АЦ, ГЛЕДА</a:t>
                      </a:r>
                      <a:r>
                        <a:rPr lang="sr-Cyrl-RS" b="1" dirty="0"/>
                        <a:t>Л</a:t>
                      </a:r>
                      <a:r>
                        <a:rPr lang="sr-Cyrl-RS" dirty="0"/>
                        <a:t>АЦА</a:t>
                      </a:r>
                    </a:p>
                    <a:p>
                      <a:r>
                        <a:rPr lang="sr-Cyrl-RS" dirty="0"/>
                        <a:t>(ном.једнине, генитив множине)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974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61056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22F50DD3-DCDB-3ED0-77B0-DCB0CF0208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617484"/>
              </p:ext>
            </p:extLst>
          </p:nvPr>
        </p:nvGraphicFramePr>
        <p:xfrm>
          <a:off x="329184" y="183218"/>
          <a:ext cx="5766816" cy="5547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1696">
                  <a:extLst>
                    <a:ext uri="{9D8B030D-6E8A-4147-A177-3AD203B41FA5}">
                      <a16:colId xmlns:a16="http://schemas.microsoft.com/office/drawing/2014/main" val="1650455991"/>
                    </a:ext>
                  </a:extLst>
                </a:gridCol>
                <a:gridCol w="2865120">
                  <a:extLst>
                    <a:ext uri="{9D8B030D-6E8A-4147-A177-3AD203B41FA5}">
                      <a16:colId xmlns:a16="http://schemas.microsoft.com/office/drawing/2014/main" val="377377716"/>
                    </a:ext>
                  </a:extLst>
                </a:gridCol>
              </a:tblGrid>
              <a:tr h="554702"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>
                          <a:solidFill>
                            <a:schemeClr val="bg1"/>
                          </a:solidFill>
                        </a:rPr>
                        <a:t>НЕТАЧНО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>
                          <a:solidFill>
                            <a:srgbClr val="FF0000"/>
                          </a:solidFill>
                        </a:rPr>
                        <a:t>ТАЧНО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790271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Масан, маСТНа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маСТан, масна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319681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600 шесто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600 шестСТО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451022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4 четри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4 четИРИ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645618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60 шестдесет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60 шездесет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083645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14 четрнест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>
                          <a:highlight>
                            <a:srgbClr val="FFFF00"/>
                          </a:highlight>
                        </a:rPr>
                        <a:t>14 четрнАЕСТ</a:t>
                      </a:r>
                      <a:endParaRPr lang="en-US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196016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Пречас, преДчас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преТчас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852652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податци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подаци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287278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задатци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b="1" dirty="0">
                          <a:solidFill>
                            <a:srgbClr val="FF0000"/>
                          </a:solidFill>
                        </a:rPr>
                        <a:t>задаци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33908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Ђорђета, Ђорђету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Ђорђа, Ђорђу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97405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3411D5F-FED2-54A7-6B7E-139F71CC8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692229"/>
              </p:ext>
            </p:extLst>
          </p:nvPr>
        </p:nvGraphicFramePr>
        <p:xfrm>
          <a:off x="6297168" y="183218"/>
          <a:ext cx="5766816" cy="6522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1696">
                  <a:extLst>
                    <a:ext uri="{9D8B030D-6E8A-4147-A177-3AD203B41FA5}">
                      <a16:colId xmlns:a16="http://schemas.microsoft.com/office/drawing/2014/main" val="1650455991"/>
                    </a:ext>
                  </a:extLst>
                </a:gridCol>
                <a:gridCol w="2865120">
                  <a:extLst>
                    <a:ext uri="{9D8B030D-6E8A-4147-A177-3AD203B41FA5}">
                      <a16:colId xmlns:a16="http://schemas.microsoft.com/office/drawing/2014/main" val="377377716"/>
                    </a:ext>
                  </a:extLst>
                </a:gridCol>
              </a:tblGrid>
              <a:tr h="554702"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>
                          <a:solidFill>
                            <a:schemeClr val="bg1"/>
                          </a:solidFill>
                        </a:rPr>
                        <a:t>НЕТАЧНО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>
                          <a:solidFill>
                            <a:srgbClr val="FF0000"/>
                          </a:solidFill>
                        </a:rPr>
                        <a:t>ТАЧНО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790271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ДаниЦин, МилиЦин, ДушиЦин, учитељиЦин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ДаниЧин, МилиЧин, ДушиЧин, учитељиЧин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319681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БранЦи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БранКи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451022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Баново Брдо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Баново брдо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645618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Радиу (датив) радиом (инструментал)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радиЈу, радиЈом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083645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фиЈока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>
                          <a:highlight>
                            <a:srgbClr val="FFFF00"/>
                          </a:highlight>
                        </a:rPr>
                        <a:t>фиока</a:t>
                      </a:r>
                      <a:endParaRPr lang="en-US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196016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каЈиш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каИш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852652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Петак (једнина) – </a:t>
                      </a:r>
                      <a:r>
                        <a:rPr lang="sr-Cyrl-RS" b="1" dirty="0"/>
                        <a:t>петкови</a:t>
                      </a:r>
                      <a:r>
                        <a:rPr lang="sr-Cyrl-RS" dirty="0"/>
                        <a:t> (множина)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пеци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287278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dirty="0"/>
                        <a:t>кутак (једнина) – </a:t>
                      </a:r>
                      <a:r>
                        <a:rPr lang="sr-Cyrl-RS" b="1" dirty="0"/>
                        <a:t>куткови </a:t>
                      </a:r>
                      <a:r>
                        <a:rPr lang="sr-Cyrl-RS" dirty="0"/>
                        <a:t>(множина)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b="1" dirty="0">
                          <a:solidFill>
                            <a:srgbClr val="FF0000"/>
                          </a:solidFill>
                        </a:rPr>
                        <a:t>куци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33908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dirty="0"/>
                        <a:t>Лутак (једнина) – </a:t>
                      </a:r>
                      <a:r>
                        <a:rPr lang="sr-Cyrl-RS" b="1" dirty="0"/>
                        <a:t>луткови </a:t>
                      </a:r>
                      <a:r>
                        <a:rPr lang="sr-Cyrl-RS" dirty="0"/>
                        <a:t>(множина)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луци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974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31905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77023DAA-4C4C-2DA1-2AD8-9B81512FA9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209998"/>
              </p:ext>
            </p:extLst>
          </p:nvPr>
        </p:nvGraphicFramePr>
        <p:xfrm>
          <a:off x="329184" y="183218"/>
          <a:ext cx="5766816" cy="5510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1696">
                  <a:extLst>
                    <a:ext uri="{9D8B030D-6E8A-4147-A177-3AD203B41FA5}">
                      <a16:colId xmlns:a16="http://schemas.microsoft.com/office/drawing/2014/main" val="1650455991"/>
                    </a:ext>
                  </a:extLst>
                </a:gridCol>
                <a:gridCol w="2865120">
                  <a:extLst>
                    <a:ext uri="{9D8B030D-6E8A-4147-A177-3AD203B41FA5}">
                      <a16:colId xmlns:a16="http://schemas.microsoft.com/office/drawing/2014/main" val="377377716"/>
                    </a:ext>
                  </a:extLst>
                </a:gridCol>
              </a:tblGrid>
              <a:tr h="554702"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>
                          <a:solidFill>
                            <a:schemeClr val="bg1"/>
                          </a:solidFill>
                        </a:rPr>
                        <a:t>НЕТАЧНО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>
                          <a:solidFill>
                            <a:srgbClr val="FF0000"/>
                          </a:solidFill>
                        </a:rPr>
                        <a:t>ТАЧНО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790271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- Где си?</a:t>
                      </a:r>
                    </a:p>
                    <a:p>
                      <a:endParaRPr lang="sr-Cyrl-RS" dirty="0"/>
                    </a:p>
                    <a:p>
                      <a:r>
                        <a:rPr lang="sr-Cyrl-RS" dirty="0"/>
                        <a:t>- КУЋИ.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r-Cyrl-RS" dirty="0"/>
                        <a:t>Где си?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sr-Cyrl-RS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r-Cyrl-RS" b="1" dirty="0">
                          <a:highlight>
                            <a:srgbClr val="FFFF00"/>
                          </a:highlight>
                        </a:rPr>
                        <a:t>КОД КУЋЕ</a:t>
                      </a:r>
                      <a:endParaRPr lang="en-US" b="1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319681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Идем КОД лекара.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Идем ЛЕКАРУ.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451022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На море путујемо СА колима.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На море путујемо КОЛИМА.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645618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sr-Latn-RS" dirty="0"/>
                        <a:t>XII. 2023</a:t>
                      </a:r>
                    </a:p>
                    <a:p>
                      <a:pPr marL="0" indent="0">
                        <a:buNone/>
                      </a:pPr>
                      <a:r>
                        <a:rPr lang="sr-Latn-RS" dirty="0"/>
                        <a:t>1. XII. 2023.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sr-Latn-RS" dirty="0"/>
                        <a:t>12.  2023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sr-Latn-RS" dirty="0"/>
                        <a:t>12 2023.</a:t>
                      </a:r>
                    </a:p>
                    <a:p>
                      <a:pPr marL="0" indent="0">
                        <a:buNone/>
                      </a:pPr>
                      <a:r>
                        <a:rPr lang="sr-Latn-RS" dirty="0"/>
                        <a:t>1 XII 2023</a:t>
                      </a:r>
                    </a:p>
                    <a:p>
                      <a:pPr marL="0" indent="0">
                        <a:buNone/>
                      </a:pPr>
                      <a:r>
                        <a:rPr lang="sr-Latn-RS" dirty="0"/>
                        <a:t>1 XII 2023.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sr-Latn-RS" dirty="0"/>
                        <a:t>XII 2023.</a:t>
                      </a:r>
                    </a:p>
                    <a:p>
                      <a:pPr marL="0" indent="0">
                        <a:buNone/>
                      </a:pPr>
                      <a:r>
                        <a:rPr lang="sr-Cyrl-RS" dirty="0"/>
                        <a:t>1. </a:t>
                      </a:r>
                      <a:r>
                        <a:rPr lang="sr-Latn-RS" dirty="0"/>
                        <a:t>12. 2023.</a:t>
                      </a:r>
                    </a:p>
                    <a:p>
                      <a:pPr marL="0" indent="0">
                        <a:buNone/>
                      </a:pPr>
                      <a:r>
                        <a:rPr lang="sr-Latn-RS" dirty="0"/>
                        <a:t>1. </a:t>
                      </a:r>
                      <a:r>
                        <a:rPr lang="sr-Cyrl-RS" dirty="0"/>
                        <a:t>јануар</a:t>
                      </a:r>
                      <a:r>
                        <a:rPr lang="sr-Latn-RS" dirty="0"/>
                        <a:t> 2023.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083645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2/3 дветрећине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b="1" dirty="0">
                          <a:solidFill>
                            <a:srgbClr val="FF0000"/>
                          </a:solidFill>
                        </a:rPr>
                        <a:t>две  трећине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33908"/>
                  </a:ext>
                </a:extLst>
              </a:tr>
              <a:tr h="554702">
                <a:tc>
                  <a:txBody>
                    <a:bodyPr/>
                    <a:lstStyle/>
                    <a:p>
                      <a:r>
                        <a:rPr lang="sr-Cyrl-RS" dirty="0"/>
                        <a:t>3/25 три двадесет петине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три двадесетпетине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974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93801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43EB0C-7331-4FE4-8BFE-E6A5C193C504}"/>
              </a:ext>
            </a:extLst>
          </p:cNvPr>
          <p:cNvSpPr/>
          <p:nvPr/>
        </p:nvSpPr>
        <p:spPr>
          <a:xfrm>
            <a:off x="4305772" y="333863"/>
            <a:ext cx="31659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ВЕЖБАЊЕ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B8EE64-88A8-96F7-7D52-D7735C585779}"/>
              </a:ext>
            </a:extLst>
          </p:cNvPr>
          <p:cNvSpPr txBox="1"/>
          <p:nvPr/>
        </p:nvSpPr>
        <p:spPr>
          <a:xfrm>
            <a:off x="560832" y="1350555"/>
            <a:ext cx="110703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Следеће реченице препиши писаним словима ћирилице поштујући правописна правила. Бројеве пишите словима.</a:t>
            </a:r>
          </a:p>
          <a:p>
            <a:endParaRPr lang="sr-Cyrl-RS" dirty="0"/>
          </a:p>
          <a:p>
            <a:pPr marL="342900" indent="-342900">
              <a:buAutoNum type="arabicPeriod"/>
            </a:pPr>
            <a:r>
              <a:rPr lang="sr-Cyrl-RS" dirty="0"/>
              <a:t>не мој да ми узимаш верицину свеску</a:t>
            </a:r>
          </a:p>
          <a:p>
            <a:pPr marL="342900" indent="-342900">
              <a:buAutoNum type="arabicPeriod"/>
            </a:pPr>
            <a:r>
              <a:rPr lang="sr-Cyrl-RS" dirty="0"/>
              <a:t>незнам да ли имам отштампан примерак текста кући</a:t>
            </a:r>
          </a:p>
          <a:p>
            <a:pPr marL="342900" indent="-342900">
              <a:buAutoNum type="arabicPeriod"/>
            </a:pPr>
            <a:r>
              <a:rPr lang="sr-Cyrl-RS" dirty="0"/>
              <a:t>претшколска установа лабудић налази се на лабудовом брду</a:t>
            </a:r>
          </a:p>
          <a:p>
            <a:pPr marL="342900" indent="-342900">
              <a:buAutoNum type="arabicPeriod"/>
            </a:pPr>
            <a:r>
              <a:rPr lang="sr-Cyrl-RS" dirty="0"/>
              <a:t>не знање ни је добро а незнати то је нај горе</a:t>
            </a:r>
          </a:p>
          <a:p>
            <a:pPr marL="342900" indent="-342900">
              <a:buAutoNum type="arabicPeriod"/>
            </a:pPr>
            <a:r>
              <a:rPr lang="sr-Cyrl-RS" dirty="0"/>
              <a:t>у дому здравља симо милошевић примам инекцију</a:t>
            </a:r>
          </a:p>
          <a:p>
            <a:pPr marL="342900" indent="-342900">
              <a:buAutoNum type="arabicPeriod"/>
            </a:pPr>
            <a:r>
              <a:rPr lang="sr-Cyrl-RS" dirty="0"/>
              <a:t>Путник који посети београд воли да обиђе народни музеј  српску академију наука и уметности калемегдан и народну библиотеку</a:t>
            </a:r>
          </a:p>
          <a:p>
            <a:pPr marL="342900" indent="-342900">
              <a:buAutoNum type="arabicPeriod"/>
            </a:pPr>
            <a:r>
              <a:rPr lang="sr-Cyrl-RS" dirty="0"/>
              <a:t>јел ти знаш да моја бака живи у бачкој паланци</a:t>
            </a:r>
          </a:p>
          <a:p>
            <a:pPr marL="342900" indent="-342900">
              <a:buAutoNum type="arabicPeriod"/>
            </a:pPr>
            <a:r>
              <a:rPr lang="sr-Cyrl-RS" dirty="0"/>
              <a:t>жарко мој најбољи друг станује у улици липа</a:t>
            </a:r>
          </a:p>
          <a:p>
            <a:pPr marL="342900" indent="-342900">
              <a:buAutoNum type="arabicPeriod"/>
            </a:pPr>
            <a:r>
              <a:rPr lang="sr-Cyrl-RS" dirty="0"/>
              <a:t>децо претставићу вам новог ученика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3110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AE91909-D8A3-BAAF-A827-BDE1BC2CB9D0}"/>
              </a:ext>
            </a:extLst>
          </p:cNvPr>
          <p:cNvSpPr/>
          <p:nvPr/>
        </p:nvSpPr>
        <p:spPr>
          <a:xfrm>
            <a:off x="4476749" y="333863"/>
            <a:ext cx="28239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РЕШЕЊА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78FF10-BA37-2E11-4964-63B284635EE8}"/>
              </a:ext>
            </a:extLst>
          </p:cNvPr>
          <p:cNvSpPr txBox="1"/>
          <p:nvPr/>
        </p:nvSpPr>
        <p:spPr>
          <a:xfrm>
            <a:off x="560832" y="1350555"/>
            <a:ext cx="110703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Следеће реченице препиши писаним словима ћирилице поштујући правописна правила. Бројеве пишите словима.</a:t>
            </a:r>
          </a:p>
          <a:p>
            <a:endParaRPr lang="sr-Cyrl-RS" dirty="0"/>
          </a:p>
          <a:p>
            <a:pPr marL="342900" indent="-342900">
              <a:buAutoNum type="arabicPeriod"/>
            </a:pPr>
            <a:r>
              <a:rPr lang="sr-Cyrl-RS" dirty="0">
                <a:solidFill>
                  <a:srgbClr val="FF0000"/>
                </a:solidFill>
              </a:rPr>
              <a:t>Немој</a:t>
            </a:r>
            <a:r>
              <a:rPr lang="sr-Cyrl-RS" dirty="0"/>
              <a:t> да ми узимаш </a:t>
            </a:r>
            <a:r>
              <a:rPr lang="sr-Cyrl-RS" dirty="0">
                <a:solidFill>
                  <a:srgbClr val="FF0000"/>
                </a:solidFill>
              </a:rPr>
              <a:t>ВериЧину</a:t>
            </a:r>
            <a:r>
              <a:rPr lang="sr-Cyrl-RS" dirty="0"/>
              <a:t> свеску</a:t>
            </a:r>
            <a:r>
              <a:rPr lang="sr-Cyrl-RS" dirty="0">
                <a:solidFill>
                  <a:srgbClr val="FF0000"/>
                </a:solidFill>
              </a:rPr>
              <a:t>.</a:t>
            </a:r>
          </a:p>
          <a:p>
            <a:pPr marL="342900" indent="-342900">
              <a:buAutoNum type="arabicPeriod"/>
            </a:pPr>
            <a:r>
              <a:rPr lang="sr-Cyrl-RS" dirty="0">
                <a:solidFill>
                  <a:srgbClr val="FF0000"/>
                </a:solidFill>
              </a:rPr>
              <a:t>Не знам</a:t>
            </a:r>
            <a:r>
              <a:rPr lang="sr-Cyrl-RS" dirty="0"/>
              <a:t> да ли имам </a:t>
            </a:r>
            <a:r>
              <a:rPr lang="sr-Cyrl-RS" dirty="0">
                <a:solidFill>
                  <a:srgbClr val="FF0000"/>
                </a:solidFill>
              </a:rPr>
              <a:t>одштампан</a:t>
            </a:r>
            <a:r>
              <a:rPr lang="sr-Cyrl-RS" dirty="0"/>
              <a:t> примерак текста </a:t>
            </a:r>
            <a:r>
              <a:rPr lang="sr-Cyrl-RS" dirty="0">
                <a:solidFill>
                  <a:srgbClr val="FF0000"/>
                </a:solidFill>
              </a:rPr>
              <a:t>код куће.</a:t>
            </a:r>
          </a:p>
          <a:p>
            <a:pPr marL="342900" indent="-342900">
              <a:buAutoNum type="arabicPeriod"/>
            </a:pPr>
            <a:r>
              <a:rPr lang="sr-Cyrl-RS" dirty="0">
                <a:solidFill>
                  <a:srgbClr val="FF0000"/>
                </a:solidFill>
              </a:rPr>
              <a:t>Предшколска </a:t>
            </a:r>
            <a:r>
              <a:rPr lang="sr-Cyrl-RS" dirty="0"/>
              <a:t>установа </a:t>
            </a:r>
            <a:r>
              <a:rPr lang="sr-Cyrl-RS" dirty="0">
                <a:solidFill>
                  <a:srgbClr val="FF0000"/>
                </a:solidFill>
              </a:rPr>
              <a:t>„Лабудић“ </a:t>
            </a:r>
            <a:r>
              <a:rPr lang="sr-Cyrl-RS" dirty="0"/>
              <a:t>налази се на </a:t>
            </a:r>
            <a:r>
              <a:rPr lang="sr-Cyrl-RS" dirty="0">
                <a:solidFill>
                  <a:srgbClr val="FF0000"/>
                </a:solidFill>
              </a:rPr>
              <a:t>Лабудовом брду.</a:t>
            </a:r>
          </a:p>
          <a:p>
            <a:pPr marL="342900" indent="-342900">
              <a:buAutoNum type="arabicPeriod"/>
            </a:pPr>
            <a:r>
              <a:rPr lang="sr-Cyrl-RS" dirty="0">
                <a:solidFill>
                  <a:srgbClr val="FF0000"/>
                </a:solidFill>
              </a:rPr>
              <a:t>Незнање није </a:t>
            </a:r>
            <a:r>
              <a:rPr lang="sr-Cyrl-RS" dirty="0"/>
              <a:t>добро</a:t>
            </a:r>
            <a:r>
              <a:rPr lang="sr-Cyrl-RS" dirty="0">
                <a:solidFill>
                  <a:srgbClr val="FF0000"/>
                </a:solidFill>
              </a:rPr>
              <a:t>,</a:t>
            </a:r>
            <a:r>
              <a:rPr lang="sr-Cyrl-RS" dirty="0"/>
              <a:t> а </a:t>
            </a:r>
            <a:r>
              <a:rPr lang="sr-Cyrl-RS" dirty="0">
                <a:solidFill>
                  <a:srgbClr val="FF0000"/>
                </a:solidFill>
              </a:rPr>
              <a:t>не знати </a:t>
            </a:r>
            <a:r>
              <a:rPr lang="sr-Cyrl-RS" dirty="0"/>
              <a:t>то је </a:t>
            </a:r>
            <a:r>
              <a:rPr lang="sr-Cyrl-RS" dirty="0">
                <a:solidFill>
                  <a:srgbClr val="FF0000"/>
                </a:solidFill>
              </a:rPr>
              <a:t>најгоре.</a:t>
            </a:r>
          </a:p>
          <a:p>
            <a:pPr marL="342900" indent="-342900">
              <a:buAutoNum type="arabicPeriod"/>
            </a:pPr>
            <a:r>
              <a:rPr lang="sr-Cyrl-RS" dirty="0">
                <a:solidFill>
                  <a:srgbClr val="FF0000"/>
                </a:solidFill>
              </a:rPr>
              <a:t>У Дому </a:t>
            </a:r>
            <a:r>
              <a:rPr lang="sr-Cyrl-RS" dirty="0"/>
              <a:t>здравља </a:t>
            </a:r>
            <a:r>
              <a:rPr lang="sr-Cyrl-RS" dirty="0">
                <a:solidFill>
                  <a:srgbClr val="FF0000"/>
                </a:solidFill>
              </a:rPr>
              <a:t>„Симо Милошевић“ </a:t>
            </a:r>
            <a:r>
              <a:rPr lang="sr-Cyrl-RS" dirty="0"/>
              <a:t>примам </a:t>
            </a:r>
            <a:r>
              <a:rPr lang="sr-Cyrl-RS" dirty="0">
                <a:solidFill>
                  <a:srgbClr val="FF0000"/>
                </a:solidFill>
              </a:rPr>
              <a:t>инјекцију.</a:t>
            </a:r>
          </a:p>
          <a:p>
            <a:pPr marL="342900" indent="-342900">
              <a:buAutoNum type="arabicPeriod"/>
            </a:pPr>
            <a:r>
              <a:rPr lang="sr-Cyrl-RS" dirty="0">
                <a:solidFill>
                  <a:srgbClr val="FF0000"/>
                </a:solidFill>
              </a:rPr>
              <a:t>Путник</a:t>
            </a:r>
            <a:r>
              <a:rPr lang="sr-Cyrl-RS" dirty="0"/>
              <a:t> који посети </a:t>
            </a:r>
            <a:r>
              <a:rPr lang="sr-Cyrl-RS" dirty="0">
                <a:solidFill>
                  <a:srgbClr val="FF0000"/>
                </a:solidFill>
              </a:rPr>
              <a:t>Београд</a:t>
            </a:r>
            <a:r>
              <a:rPr lang="sr-Cyrl-RS" dirty="0"/>
              <a:t> воли да обиђе </a:t>
            </a:r>
            <a:r>
              <a:rPr lang="sr-Cyrl-RS" dirty="0">
                <a:solidFill>
                  <a:srgbClr val="FF0000"/>
                </a:solidFill>
              </a:rPr>
              <a:t>Н</a:t>
            </a:r>
            <a:r>
              <a:rPr lang="sr-Cyrl-RS" dirty="0"/>
              <a:t>ародни музеј</a:t>
            </a:r>
            <a:r>
              <a:rPr lang="sr-Cyrl-RS" dirty="0">
                <a:solidFill>
                  <a:srgbClr val="FF0000"/>
                </a:solidFill>
              </a:rPr>
              <a:t>,</a:t>
            </a:r>
            <a:r>
              <a:rPr lang="sr-Cyrl-RS" dirty="0"/>
              <a:t>  </a:t>
            </a:r>
            <a:r>
              <a:rPr lang="sr-Cyrl-RS" dirty="0">
                <a:solidFill>
                  <a:srgbClr val="FF0000"/>
                </a:solidFill>
              </a:rPr>
              <a:t>С</a:t>
            </a:r>
            <a:r>
              <a:rPr lang="sr-Cyrl-RS" dirty="0"/>
              <a:t>рпску академију наука и уметности</a:t>
            </a:r>
            <a:r>
              <a:rPr lang="sr-Cyrl-RS" dirty="0">
                <a:solidFill>
                  <a:srgbClr val="FF0000"/>
                </a:solidFill>
              </a:rPr>
              <a:t>,</a:t>
            </a:r>
            <a:r>
              <a:rPr lang="sr-Cyrl-RS" dirty="0"/>
              <a:t> </a:t>
            </a:r>
            <a:r>
              <a:rPr lang="sr-Cyrl-RS" dirty="0">
                <a:solidFill>
                  <a:srgbClr val="FF0000"/>
                </a:solidFill>
              </a:rPr>
              <a:t>К</a:t>
            </a:r>
            <a:r>
              <a:rPr lang="sr-Cyrl-RS" dirty="0"/>
              <a:t>алемегдан и </a:t>
            </a:r>
            <a:r>
              <a:rPr lang="sr-Cyrl-RS" dirty="0">
                <a:solidFill>
                  <a:srgbClr val="FF0000"/>
                </a:solidFill>
              </a:rPr>
              <a:t>Н</a:t>
            </a:r>
            <a:r>
              <a:rPr lang="sr-Cyrl-RS" dirty="0"/>
              <a:t>ародну библиотеку</a:t>
            </a:r>
            <a:r>
              <a:rPr lang="sr-Cyrl-RS" dirty="0">
                <a:solidFill>
                  <a:srgbClr val="FF0000"/>
                </a:solidFill>
              </a:rPr>
              <a:t>.</a:t>
            </a:r>
          </a:p>
          <a:p>
            <a:pPr marL="342900" indent="-342900">
              <a:buAutoNum type="arabicPeriod"/>
            </a:pPr>
            <a:r>
              <a:rPr lang="sr-Cyrl-RS" dirty="0">
                <a:solidFill>
                  <a:srgbClr val="FF0000"/>
                </a:solidFill>
              </a:rPr>
              <a:t>Је л’</a:t>
            </a:r>
            <a:r>
              <a:rPr lang="sr-Cyrl-RS" dirty="0"/>
              <a:t> ти знаш да моја бака живи у </a:t>
            </a:r>
            <a:r>
              <a:rPr lang="sr-Cyrl-RS" dirty="0">
                <a:solidFill>
                  <a:srgbClr val="FF0000"/>
                </a:solidFill>
              </a:rPr>
              <a:t>Б</a:t>
            </a:r>
            <a:r>
              <a:rPr lang="sr-Cyrl-RS" dirty="0"/>
              <a:t>ачкој </a:t>
            </a:r>
            <a:r>
              <a:rPr lang="sr-Cyrl-RS" dirty="0">
                <a:solidFill>
                  <a:srgbClr val="FF0000"/>
                </a:solidFill>
              </a:rPr>
              <a:t>П</a:t>
            </a:r>
            <a:r>
              <a:rPr lang="sr-Cyrl-RS" dirty="0"/>
              <a:t>аланци</a:t>
            </a:r>
            <a:r>
              <a:rPr lang="sr-Cyrl-RS" dirty="0">
                <a:solidFill>
                  <a:srgbClr val="FF0000"/>
                </a:solidFill>
              </a:rPr>
              <a:t>?</a:t>
            </a:r>
          </a:p>
          <a:p>
            <a:pPr marL="342900" indent="-342900">
              <a:buAutoNum type="arabicPeriod"/>
            </a:pPr>
            <a:r>
              <a:rPr lang="sr-Cyrl-RS" dirty="0">
                <a:solidFill>
                  <a:srgbClr val="FF0000"/>
                </a:solidFill>
              </a:rPr>
              <a:t>Ж</a:t>
            </a:r>
            <a:r>
              <a:rPr lang="sr-Cyrl-RS" dirty="0"/>
              <a:t>арко</a:t>
            </a:r>
            <a:r>
              <a:rPr lang="sr-Cyrl-RS" dirty="0">
                <a:solidFill>
                  <a:srgbClr val="FF0000"/>
                </a:solidFill>
              </a:rPr>
              <a:t>,</a:t>
            </a:r>
            <a:r>
              <a:rPr lang="sr-Cyrl-RS" dirty="0"/>
              <a:t> мој најбољи друг</a:t>
            </a:r>
            <a:r>
              <a:rPr lang="sr-Cyrl-RS" dirty="0">
                <a:solidFill>
                  <a:srgbClr val="FF0000"/>
                </a:solidFill>
              </a:rPr>
              <a:t>,</a:t>
            </a:r>
            <a:r>
              <a:rPr lang="sr-Cyrl-RS" dirty="0"/>
              <a:t> станује у </a:t>
            </a:r>
            <a:r>
              <a:rPr lang="sr-Cyrl-RS" dirty="0">
                <a:solidFill>
                  <a:srgbClr val="FF0000"/>
                </a:solidFill>
              </a:rPr>
              <a:t>У</a:t>
            </a:r>
            <a:r>
              <a:rPr lang="sr-Cyrl-RS" dirty="0"/>
              <a:t>лици липа.</a:t>
            </a:r>
          </a:p>
          <a:p>
            <a:pPr marL="342900" indent="-342900">
              <a:buAutoNum type="arabicPeriod"/>
            </a:pPr>
            <a:r>
              <a:rPr lang="sr-Latn-RS">
                <a:solidFill>
                  <a:srgbClr val="FF0000"/>
                </a:solidFill>
              </a:rPr>
              <a:t>- </a:t>
            </a:r>
            <a:r>
              <a:rPr lang="sr-Cyrl-RS">
                <a:solidFill>
                  <a:srgbClr val="FF0000"/>
                </a:solidFill>
              </a:rPr>
              <a:t>Д</a:t>
            </a:r>
            <a:r>
              <a:rPr lang="sr-Cyrl-RS"/>
              <a:t>ецо</a:t>
            </a:r>
            <a:r>
              <a:rPr lang="sr-Cyrl-RS" dirty="0">
                <a:solidFill>
                  <a:srgbClr val="FF0000"/>
                </a:solidFill>
              </a:rPr>
              <a:t>,</a:t>
            </a:r>
            <a:r>
              <a:rPr lang="sr-Cyrl-RS" dirty="0"/>
              <a:t> пре</a:t>
            </a:r>
            <a:r>
              <a:rPr lang="sr-Cyrl-RS" dirty="0">
                <a:solidFill>
                  <a:srgbClr val="FF0000"/>
                </a:solidFill>
              </a:rPr>
              <a:t>дс</a:t>
            </a:r>
            <a:r>
              <a:rPr lang="sr-Cyrl-RS" dirty="0"/>
              <a:t>тавићу вам новог ученика.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192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FC00AFA-4615-39C8-2E5F-1B004F11E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9900" y="889777"/>
            <a:ext cx="6172200" cy="73501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sr-Cyrl-RS" b="1" dirty="0">
                <a:highlight>
                  <a:srgbClr val="FFFF00"/>
                </a:highlight>
              </a:rPr>
              <a:t>УПРАВНИ ГОВОР</a:t>
            </a:r>
            <a:br>
              <a:rPr lang="sr-Cyrl-RS" dirty="0"/>
            </a:b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5FCF09-9D07-5938-8353-250EC15573D2}"/>
              </a:ext>
            </a:extLst>
          </p:cNvPr>
          <p:cNvSpPr txBox="1"/>
          <p:nvPr/>
        </p:nvSpPr>
        <p:spPr>
          <a:xfrm>
            <a:off x="2024034" y="1357298"/>
            <a:ext cx="828680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sr-Cyrl-RS" dirty="0"/>
              <a:t>Навођење туђих речи може се вршити на три начина.</a:t>
            </a:r>
            <a:endParaRPr lang="en-US" dirty="0"/>
          </a:p>
        </p:txBody>
      </p:sp>
      <p:sp>
        <p:nvSpPr>
          <p:cNvPr id="10246" name="Rectangle 18">
            <a:extLst>
              <a:ext uri="{FF2B5EF4-FFF2-40B4-BE49-F238E27FC236}">
                <a16:creationId xmlns:a16="http://schemas.microsoft.com/office/drawing/2014/main" id="{E084D15B-CC76-C4F0-BEB2-A48A23A6F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0E5313D-3839-6D1E-640A-99F0D2F7AA25}"/>
              </a:ext>
            </a:extLst>
          </p:cNvPr>
          <p:cNvSpPr txBox="1"/>
          <p:nvPr/>
        </p:nvSpPr>
        <p:spPr>
          <a:xfrm>
            <a:off x="1952626" y="2143125"/>
            <a:ext cx="8501063" cy="3698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sr-Cyrl-RS" b="1" dirty="0"/>
              <a:t>1</a:t>
            </a:r>
            <a:r>
              <a:rPr lang="sr-Cyrl-RS" dirty="0"/>
              <a:t>. </a:t>
            </a:r>
            <a:r>
              <a:rPr lang="sr-Cyrl-RS" b="1" dirty="0">
                <a:solidFill>
                  <a:srgbClr val="00B050"/>
                </a:solidFill>
              </a:rPr>
              <a:t>Т</a:t>
            </a:r>
            <a:r>
              <a:rPr lang="sr-Cyrl-RS" dirty="0"/>
              <a:t>ренер ми рече</a:t>
            </a:r>
            <a:r>
              <a:rPr lang="sr-Cyrl-RS" b="1" dirty="0">
                <a:solidFill>
                  <a:srgbClr val="00B050"/>
                </a:solidFill>
              </a:rPr>
              <a:t>:</a:t>
            </a:r>
            <a:r>
              <a:rPr lang="sr-Cyrl-RS" b="1" dirty="0"/>
              <a:t> </a:t>
            </a:r>
            <a:r>
              <a:rPr lang="sr-Cyrl-RS" b="1" dirty="0">
                <a:solidFill>
                  <a:srgbClr val="FF0000"/>
                </a:solidFill>
              </a:rPr>
              <a:t>„</a:t>
            </a:r>
            <a:r>
              <a:rPr lang="sr-Cyrl-RS" b="1" dirty="0">
                <a:solidFill>
                  <a:srgbClr val="00B050"/>
                </a:solidFill>
              </a:rPr>
              <a:t>Б</a:t>
            </a:r>
            <a:r>
              <a:rPr lang="sr-Cyrl-RS" dirty="0"/>
              <a:t>удите сви сутра у осам испред базена</a:t>
            </a:r>
            <a:r>
              <a:rPr lang="sr-Cyrl-RS" b="1" dirty="0">
                <a:solidFill>
                  <a:srgbClr val="FF0000"/>
                </a:solidFill>
              </a:rPr>
              <a:t>”</a:t>
            </a:r>
            <a:r>
              <a:rPr lang="sr-Cyrl-RS" b="1" dirty="0">
                <a:solidFill>
                  <a:srgbClr val="00B050"/>
                </a:solidFill>
              </a:rPr>
              <a:t>.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947D7C5-9E48-B911-B184-915FC19E6FFB}"/>
              </a:ext>
            </a:extLst>
          </p:cNvPr>
          <p:cNvSpPr txBox="1"/>
          <p:nvPr/>
        </p:nvSpPr>
        <p:spPr>
          <a:xfrm>
            <a:off x="1952626" y="3714750"/>
            <a:ext cx="8501063" cy="4000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sr-Cyrl-RS" b="1" dirty="0"/>
              <a:t>2. </a:t>
            </a:r>
            <a:r>
              <a:rPr lang="sr-Cyrl-RS" b="1" dirty="0">
                <a:solidFill>
                  <a:srgbClr val="FF0000"/>
                </a:solidFill>
              </a:rPr>
              <a:t>„</a:t>
            </a:r>
            <a:r>
              <a:rPr lang="sr-Cyrl-RS" b="1" dirty="0">
                <a:solidFill>
                  <a:srgbClr val="00B050"/>
                </a:solidFill>
              </a:rPr>
              <a:t>Б</a:t>
            </a:r>
            <a:r>
              <a:rPr lang="sr-Cyrl-RS" dirty="0"/>
              <a:t>удите сви сутра у осам испред базена</a:t>
            </a:r>
            <a:r>
              <a:rPr lang="sr-Cyrl-RS" b="1" dirty="0">
                <a:solidFill>
                  <a:srgbClr val="FF0000"/>
                </a:solidFill>
              </a:rPr>
              <a:t>”</a:t>
            </a:r>
            <a:r>
              <a:rPr lang="sr-Cyrl-RS" sz="2000" b="1" dirty="0">
                <a:solidFill>
                  <a:srgbClr val="00B050"/>
                </a:solidFill>
              </a:rPr>
              <a:t>,</a:t>
            </a:r>
            <a:r>
              <a:rPr lang="sr-Cyrl-RS" dirty="0"/>
              <a:t> </a:t>
            </a:r>
            <a:r>
              <a:rPr lang="sr-Cyrl-RS" b="1" dirty="0">
                <a:solidFill>
                  <a:srgbClr val="00B050"/>
                </a:solidFill>
              </a:rPr>
              <a:t>р</a:t>
            </a:r>
            <a:r>
              <a:rPr lang="sr-Cyrl-RS" dirty="0"/>
              <a:t>ече ми тренер</a:t>
            </a:r>
            <a:r>
              <a:rPr lang="sr-Cyrl-RS" b="1" dirty="0">
                <a:solidFill>
                  <a:srgbClr val="00B050"/>
                </a:solidFill>
              </a:rPr>
              <a:t>.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0249" name="Rectangle 24">
            <a:extLst>
              <a:ext uri="{FF2B5EF4-FFF2-40B4-BE49-F238E27FC236}">
                <a16:creationId xmlns:a16="http://schemas.microsoft.com/office/drawing/2014/main" id="{DB3EF26C-20F6-90BF-0071-17E7E0830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4241417-276A-A1CF-9110-2EB3E991A1DE}"/>
              </a:ext>
            </a:extLst>
          </p:cNvPr>
          <p:cNvSpPr txBox="1"/>
          <p:nvPr/>
        </p:nvSpPr>
        <p:spPr>
          <a:xfrm>
            <a:off x="1881188" y="5000625"/>
            <a:ext cx="8501062" cy="4000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sr-Cyrl-RS" b="1" dirty="0"/>
              <a:t>3. </a:t>
            </a:r>
            <a:r>
              <a:rPr lang="sr-Cyrl-RS" b="1" dirty="0">
                <a:solidFill>
                  <a:srgbClr val="FF0000"/>
                </a:solidFill>
              </a:rPr>
              <a:t>„</a:t>
            </a:r>
            <a:r>
              <a:rPr lang="sr-Cyrl-RS" b="1" dirty="0">
                <a:solidFill>
                  <a:srgbClr val="00B050"/>
                </a:solidFill>
              </a:rPr>
              <a:t>Б</a:t>
            </a:r>
            <a:r>
              <a:rPr lang="sr-Cyrl-RS" dirty="0"/>
              <a:t>удите сви</a:t>
            </a:r>
            <a:r>
              <a:rPr lang="sr-Cyrl-RS" b="1" dirty="0">
                <a:solidFill>
                  <a:srgbClr val="FF0000"/>
                </a:solidFill>
              </a:rPr>
              <a:t>”</a:t>
            </a:r>
            <a:r>
              <a:rPr lang="sr-Cyrl-RS" sz="2000" b="1" dirty="0">
                <a:solidFill>
                  <a:srgbClr val="00B050"/>
                </a:solidFill>
              </a:rPr>
              <a:t>,</a:t>
            </a:r>
            <a:r>
              <a:rPr lang="sr-Cyrl-RS" dirty="0"/>
              <a:t> тренер ми рече</a:t>
            </a:r>
            <a:r>
              <a:rPr lang="sr-Cyrl-RS" b="1" dirty="0">
                <a:solidFill>
                  <a:srgbClr val="00B050"/>
                </a:solidFill>
              </a:rPr>
              <a:t>,</a:t>
            </a:r>
            <a:r>
              <a:rPr lang="sr-Cyrl-RS" dirty="0"/>
              <a:t> </a:t>
            </a:r>
            <a:r>
              <a:rPr lang="sr-Cyrl-RS" b="1" dirty="0"/>
              <a:t> </a:t>
            </a:r>
            <a:r>
              <a:rPr lang="sr-Cyrl-RS" b="1" dirty="0">
                <a:solidFill>
                  <a:srgbClr val="FF0000"/>
                </a:solidFill>
              </a:rPr>
              <a:t>„</a:t>
            </a:r>
            <a:r>
              <a:rPr lang="sr-Cyrl-RS" b="1" dirty="0">
                <a:solidFill>
                  <a:srgbClr val="00B050"/>
                </a:solidFill>
              </a:rPr>
              <a:t>с</a:t>
            </a:r>
            <a:r>
              <a:rPr lang="sr-Cyrl-RS" dirty="0"/>
              <a:t>утра у осам испред базена</a:t>
            </a:r>
            <a:r>
              <a:rPr lang="sr-Cyrl-RS" b="1" dirty="0">
                <a:solidFill>
                  <a:srgbClr val="FF0000"/>
                </a:solidFill>
              </a:rPr>
              <a:t>”</a:t>
            </a:r>
            <a:r>
              <a:rPr lang="sr-Cyrl-RS" sz="2000" b="1" dirty="0">
                <a:solidFill>
                  <a:srgbClr val="00B050"/>
                </a:solidFill>
              </a:rPr>
              <a:t>.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37" name="Right Brace 36">
            <a:extLst>
              <a:ext uri="{FF2B5EF4-FFF2-40B4-BE49-F238E27FC236}">
                <a16:creationId xmlns:a16="http://schemas.microsoft.com/office/drawing/2014/main" id="{09DA9612-2B1E-0F74-A0EE-78CF2EC865C0}"/>
              </a:ext>
            </a:extLst>
          </p:cNvPr>
          <p:cNvSpPr/>
          <p:nvPr/>
        </p:nvSpPr>
        <p:spPr>
          <a:xfrm rot="5400000">
            <a:off x="3845720" y="2035970"/>
            <a:ext cx="357187" cy="1571625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ight Brace 37">
            <a:extLst>
              <a:ext uri="{FF2B5EF4-FFF2-40B4-BE49-F238E27FC236}">
                <a16:creationId xmlns:a16="http://schemas.microsoft.com/office/drawing/2014/main" id="{35AFBCCC-CE52-A7A9-C2D0-7083AC0EF1A9}"/>
              </a:ext>
            </a:extLst>
          </p:cNvPr>
          <p:cNvSpPr/>
          <p:nvPr/>
        </p:nvSpPr>
        <p:spPr>
          <a:xfrm rot="5400000">
            <a:off x="7131844" y="821531"/>
            <a:ext cx="285750" cy="4071938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ight Brace 38">
            <a:extLst>
              <a:ext uri="{FF2B5EF4-FFF2-40B4-BE49-F238E27FC236}">
                <a16:creationId xmlns:a16="http://schemas.microsoft.com/office/drawing/2014/main" id="{C652A57C-9BB2-9F75-10AA-D8DA01EDA095}"/>
              </a:ext>
            </a:extLst>
          </p:cNvPr>
          <p:cNvSpPr/>
          <p:nvPr/>
        </p:nvSpPr>
        <p:spPr>
          <a:xfrm rot="5400000">
            <a:off x="8346282" y="3536157"/>
            <a:ext cx="357188" cy="1571625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ight Brace 39">
            <a:extLst>
              <a:ext uri="{FF2B5EF4-FFF2-40B4-BE49-F238E27FC236}">
                <a16:creationId xmlns:a16="http://schemas.microsoft.com/office/drawing/2014/main" id="{74432431-A288-CCFD-2204-79BD2C1C628B}"/>
              </a:ext>
            </a:extLst>
          </p:cNvPr>
          <p:cNvSpPr/>
          <p:nvPr/>
        </p:nvSpPr>
        <p:spPr>
          <a:xfrm rot="5400000">
            <a:off x="5131595" y="4893470"/>
            <a:ext cx="357187" cy="1571625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Right Brace 40">
            <a:extLst>
              <a:ext uri="{FF2B5EF4-FFF2-40B4-BE49-F238E27FC236}">
                <a16:creationId xmlns:a16="http://schemas.microsoft.com/office/drawing/2014/main" id="{3A8AA71F-547A-D9BB-0E0C-3C34FFAEB2E3}"/>
              </a:ext>
            </a:extLst>
          </p:cNvPr>
          <p:cNvSpPr/>
          <p:nvPr/>
        </p:nvSpPr>
        <p:spPr>
          <a:xfrm rot="5400000">
            <a:off x="5203032" y="2250282"/>
            <a:ext cx="285750" cy="4071937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Right Brace 41">
            <a:extLst>
              <a:ext uri="{FF2B5EF4-FFF2-40B4-BE49-F238E27FC236}">
                <a16:creationId xmlns:a16="http://schemas.microsoft.com/office/drawing/2014/main" id="{2DFE2E87-6EA2-01E4-B2C5-723EE777FCF8}"/>
              </a:ext>
            </a:extLst>
          </p:cNvPr>
          <p:cNvSpPr/>
          <p:nvPr/>
        </p:nvSpPr>
        <p:spPr>
          <a:xfrm rot="5400000">
            <a:off x="7739063" y="4214813"/>
            <a:ext cx="285750" cy="28575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Right Brace 42">
            <a:extLst>
              <a:ext uri="{FF2B5EF4-FFF2-40B4-BE49-F238E27FC236}">
                <a16:creationId xmlns:a16="http://schemas.microsoft.com/office/drawing/2014/main" id="{9B99EED9-2578-ABCB-FCF4-7621AF6CA9AD}"/>
              </a:ext>
            </a:extLst>
          </p:cNvPr>
          <p:cNvSpPr/>
          <p:nvPr/>
        </p:nvSpPr>
        <p:spPr>
          <a:xfrm rot="5400000">
            <a:off x="3488532" y="5036345"/>
            <a:ext cx="428625" cy="135731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A050853-CCBB-5785-A994-6EBD7E70A980}"/>
              </a:ext>
            </a:extLst>
          </p:cNvPr>
          <p:cNvSpPr/>
          <p:nvPr/>
        </p:nvSpPr>
        <p:spPr>
          <a:xfrm>
            <a:off x="2809875" y="3143250"/>
            <a:ext cx="2286000" cy="2857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dirty="0"/>
              <a:t>пишчеве речи</a:t>
            </a:r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52C0278-BD22-650E-7A0B-5A84E0AD749E}"/>
              </a:ext>
            </a:extLst>
          </p:cNvPr>
          <p:cNvSpPr/>
          <p:nvPr/>
        </p:nvSpPr>
        <p:spPr>
          <a:xfrm>
            <a:off x="7524750" y="4572000"/>
            <a:ext cx="2286000" cy="2857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dirty="0"/>
              <a:t>пишчеве речи</a:t>
            </a:r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916B1C8-92CE-9464-14D5-183ED434BB9A}"/>
              </a:ext>
            </a:extLst>
          </p:cNvPr>
          <p:cNvSpPr/>
          <p:nvPr/>
        </p:nvSpPr>
        <p:spPr>
          <a:xfrm>
            <a:off x="4452938" y="5929313"/>
            <a:ext cx="2000250" cy="2857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dirty="0"/>
              <a:t>пишчеве речи</a:t>
            </a:r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17AD688-9B20-2603-9B48-AC46E6E6494C}"/>
              </a:ext>
            </a:extLst>
          </p:cNvPr>
          <p:cNvSpPr/>
          <p:nvPr/>
        </p:nvSpPr>
        <p:spPr>
          <a:xfrm>
            <a:off x="5667376" y="3214689"/>
            <a:ext cx="3643313" cy="3571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dirty="0"/>
              <a:t>речи које се наводе</a:t>
            </a:r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B5D7672-3B19-6561-D740-6B0509EA7D84}"/>
              </a:ext>
            </a:extLst>
          </p:cNvPr>
          <p:cNvSpPr/>
          <p:nvPr/>
        </p:nvSpPr>
        <p:spPr>
          <a:xfrm>
            <a:off x="3309938" y="4500564"/>
            <a:ext cx="3643312" cy="3571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dirty="0"/>
              <a:t>речи које се наводе</a:t>
            </a:r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5F435F6-05AE-2B09-37E8-084DBC34C66B}"/>
              </a:ext>
            </a:extLst>
          </p:cNvPr>
          <p:cNvSpPr/>
          <p:nvPr/>
        </p:nvSpPr>
        <p:spPr>
          <a:xfrm>
            <a:off x="6524626" y="5929314"/>
            <a:ext cx="3071813" cy="3571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dirty="0"/>
              <a:t>речи које се наводе</a:t>
            </a:r>
            <a:endParaRPr lang="en-US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1498B3B-FC6B-43B0-B771-6A0A354FED1A}"/>
              </a:ext>
            </a:extLst>
          </p:cNvPr>
          <p:cNvSpPr/>
          <p:nvPr/>
        </p:nvSpPr>
        <p:spPr>
          <a:xfrm>
            <a:off x="1952625" y="5929314"/>
            <a:ext cx="2357438" cy="3571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Cyrl-RS" dirty="0"/>
              <a:t>речи које се наводе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8" grpId="0" animBg="1"/>
      <p:bldP spid="29" grpId="0" animBg="1"/>
      <p:bldP spid="35" grpId="0" animBg="1"/>
      <p:bldP spid="37" grpId="0" animBg="1"/>
      <p:bldP spid="38" grpId="0" animBg="1"/>
      <p:bldP spid="39" grpId="0" animBg="1"/>
      <p:bldP spid="39" grpId="1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EACA358-BCBD-7098-20EB-C4B2E3907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9938" y="214313"/>
            <a:ext cx="6172200" cy="73501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sr-Cyrl-RS" dirty="0"/>
              <a:t>ЗАПАМТИТЕ!!!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6787D6-CC4C-7B88-AA4C-DDF35C16C3AD}"/>
              </a:ext>
            </a:extLst>
          </p:cNvPr>
          <p:cNvSpPr txBox="1"/>
          <p:nvPr/>
        </p:nvSpPr>
        <p:spPr>
          <a:xfrm>
            <a:off x="2024034" y="1357299"/>
            <a:ext cx="8286808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sr-Cyrl-RS" dirty="0"/>
              <a:t>Када у управном говору имамо тачку након нечијих речи,</a:t>
            </a:r>
          </a:p>
          <a:p>
            <a:pPr algn="ctr">
              <a:defRPr/>
            </a:pPr>
            <a:r>
              <a:rPr lang="sr-Cyrl-RS" dirty="0"/>
              <a:t>онда </a:t>
            </a:r>
            <a:r>
              <a:rPr lang="sr-Cyrl-RS" b="1" dirty="0"/>
              <a:t>тачку пишемо ИЗА НАВОДНИКА</a:t>
            </a:r>
            <a:r>
              <a:rPr lang="sr-Cyrl-RS" dirty="0"/>
              <a:t>.</a:t>
            </a:r>
            <a:endParaRPr lang="en-US" dirty="0"/>
          </a:p>
        </p:txBody>
      </p:sp>
      <p:sp>
        <p:nvSpPr>
          <p:cNvPr id="12294" name="Rectangle 18">
            <a:extLst>
              <a:ext uri="{FF2B5EF4-FFF2-40B4-BE49-F238E27FC236}">
                <a16:creationId xmlns:a16="http://schemas.microsoft.com/office/drawing/2014/main" id="{EF36F3AD-AC7A-DDA5-9955-46B0F43A5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02AB5E1-C403-0DF2-02EC-13A7B9D33DF2}"/>
              </a:ext>
            </a:extLst>
          </p:cNvPr>
          <p:cNvSpPr txBox="1"/>
          <p:nvPr/>
        </p:nvSpPr>
        <p:spPr>
          <a:xfrm>
            <a:off x="1919288" y="2143125"/>
            <a:ext cx="8501062" cy="3698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sr-Cyrl-RS" b="1" dirty="0"/>
              <a:t>1.</a:t>
            </a:r>
            <a:r>
              <a:rPr lang="sr-Cyrl-RS" dirty="0"/>
              <a:t> Мајка ми рече: </a:t>
            </a:r>
            <a:r>
              <a:rPr lang="sr-Cyrl-RS" b="1" dirty="0">
                <a:solidFill>
                  <a:srgbClr val="FF0000"/>
                </a:solidFill>
              </a:rPr>
              <a:t>„</a:t>
            </a:r>
            <a:r>
              <a:rPr lang="sr-Cyrl-RS" dirty="0"/>
              <a:t>Молим те, иди баци ђубре</a:t>
            </a:r>
            <a:r>
              <a:rPr lang="sr-Cyrl-RS" b="1" dirty="0">
                <a:solidFill>
                  <a:srgbClr val="FF0000"/>
                </a:solidFill>
              </a:rPr>
              <a:t>”.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F8E8251-865B-D5B5-D1F9-07294A780BC6}"/>
              </a:ext>
            </a:extLst>
          </p:cNvPr>
          <p:cNvSpPr txBox="1"/>
          <p:nvPr/>
        </p:nvSpPr>
        <p:spPr>
          <a:xfrm>
            <a:off x="1952626" y="3714750"/>
            <a:ext cx="8501063" cy="3698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sr-Cyrl-RS" b="1" dirty="0"/>
              <a:t>2. </a:t>
            </a:r>
            <a:r>
              <a:rPr lang="sr-Cyrl-RS" dirty="0">
                <a:solidFill>
                  <a:schemeClr val="bg1"/>
                </a:solidFill>
              </a:rPr>
              <a:t>Мајка ме упита: </a:t>
            </a:r>
            <a:r>
              <a:rPr lang="sr-Cyrl-RS" b="1" dirty="0">
                <a:solidFill>
                  <a:srgbClr val="FF0000"/>
                </a:solidFill>
              </a:rPr>
              <a:t>„</a:t>
            </a:r>
            <a:r>
              <a:rPr lang="sr-Cyrl-RS" dirty="0">
                <a:solidFill>
                  <a:schemeClr val="bg1"/>
                </a:solidFill>
              </a:rPr>
              <a:t>Можеш ли бацити ђубре</a:t>
            </a:r>
            <a:r>
              <a:rPr lang="sr-Cyrl-RS" b="1" dirty="0">
                <a:solidFill>
                  <a:srgbClr val="FF0000"/>
                </a:solidFill>
              </a:rPr>
              <a:t>?”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297" name="Rectangle 24">
            <a:extLst>
              <a:ext uri="{FF2B5EF4-FFF2-40B4-BE49-F238E27FC236}">
                <a16:creationId xmlns:a16="http://schemas.microsoft.com/office/drawing/2014/main" id="{D5FF6F19-6546-6472-6460-65BE085F7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09A8F9E-161B-41D7-1066-FC56369AA451}"/>
              </a:ext>
            </a:extLst>
          </p:cNvPr>
          <p:cNvSpPr txBox="1"/>
          <p:nvPr/>
        </p:nvSpPr>
        <p:spPr>
          <a:xfrm>
            <a:off x="1952626" y="5532438"/>
            <a:ext cx="8501063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sr-Cyrl-RS" b="1" dirty="0"/>
              <a:t>3. </a:t>
            </a:r>
            <a:r>
              <a:rPr lang="sr-Cyrl-RS" dirty="0"/>
              <a:t>Мајка ми нареди: </a:t>
            </a:r>
            <a:r>
              <a:rPr lang="sr-Cyrl-RS" b="1" dirty="0">
                <a:solidFill>
                  <a:srgbClr val="FF0000"/>
                </a:solidFill>
              </a:rPr>
              <a:t>„</a:t>
            </a:r>
            <a:r>
              <a:rPr lang="sr-Cyrl-RS" dirty="0"/>
              <a:t>Баци ђубре</a:t>
            </a:r>
            <a:r>
              <a:rPr lang="sr-Cyrl-RS" b="1" dirty="0">
                <a:solidFill>
                  <a:srgbClr val="FF0000"/>
                </a:solidFill>
              </a:rPr>
              <a:t>!”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F1A353-3B1E-B0F6-ED36-2D4614E6BCED}"/>
              </a:ext>
            </a:extLst>
          </p:cNvPr>
          <p:cNvSpPr txBox="1"/>
          <p:nvPr/>
        </p:nvSpPr>
        <p:spPr>
          <a:xfrm>
            <a:off x="2024034" y="2924945"/>
            <a:ext cx="8286808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sr-Cyrl-RS" dirty="0"/>
              <a:t>Када у управном говору наводимо нечије речи које имају упитну интонацију, онда </a:t>
            </a:r>
            <a:r>
              <a:rPr lang="sr-Cyrl-RS" b="1" dirty="0"/>
              <a:t>упитник пишемо УНУТАР НАВОДНИКА</a:t>
            </a:r>
            <a:r>
              <a:rPr lang="sr-Cyrl-RS" dirty="0"/>
              <a:t>.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54CA5FE-D2FC-EFD4-EEB7-89F62517BAD3}"/>
              </a:ext>
            </a:extLst>
          </p:cNvPr>
          <p:cNvSpPr txBox="1"/>
          <p:nvPr/>
        </p:nvSpPr>
        <p:spPr>
          <a:xfrm>
            <a:off x="2059753" y="4509120"/>
            <a:ext cx="8286808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sr-Cyrl-RS" dirty="0"/>
              <a:t>Када у управном говору имамо наводимо нечије речи које имају узвичну или наредбодавну интонацију, онда </a:t>
            </a:r>
            <a:r>
              <a:rPr lang="sr-Cyrl-RS" b="1" dirty="0"/>
              <a:t>узвичник пишемо</a:t>
            </a:r>
          </a:p>
          <a:p>
            <a:pPr algn="ctr">
              <a:defRPr/>
            </a:pPr>
            <a:r>
              <a:rPr lang="sr-Cyrl-RS" b="1" dirty="0"/>
              <a:t>УНУТАР НАВОДНИКА</a:t>
            </a:r>
            <a:r>
              <a:rPr lang="sr-Cyrl-RS" dirty="0"/>
              <a:t>.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8" grpId="0" animBg="1"/>
      <p:bldP spid="29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B3593-9332-7CAA-F5E5-FF4C8CCCF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5669"/>
            <a:ext cx="10515600" cy="1325563"/>
          </a:xfrm>
        </p:spPr>
        <p:txBody>
          <a:bodyPr/>
          <a:lstStyle/>
          <a:p>
            <a:pPr algn="ctr"/>
            <a:r>
              <a:rPr lang="sr-Cyrl-RS" b="1" dirty="0">
                <a:highlight>
                  <a:srgbClr val="FFFF00"/>
                </a:highlight>
              </a:rPr>
              <a:t>ПИСАЊЕ РЕЧЦЕ НЕ</a:t>
            </a:r>
            <a:endParaRPr lang="en-US" b="1" dirty="0">
              <a:highlight>
                <a:srgbClr val="FFFF00"/>
              </a:highligh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05C1D2-255F-3717-E8F4-B1A77DE6830B}"/>
              </a:ext>
            </a:extLst>
          </p:cNvPr>
          <p:cNvSpPr txBox="1"/>
          <p:nvPr/>
        </p:nvSpPr>
        <p:spPr>
          <a:xfrm>
            <a:off x="650748" y="1366997"/>
            <a:ext cx="1089050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solidFill>
                  <a:srgbClr val="FF0000"/>
                </a:solidFill>
                <a:highlight>
                  <a:srgbClr val="C0C0C0"/>
                </a:highlight>
              </a:rPr>
              <a:t>РЕЧЦА НЕ + ГЛАГОЛИ   -    УВЕК ОДВОЈЕНО</a:t>
            </a:r>
          </a:p>
          <a:p>
            <a:endParaRPr lang="sr-Cyrl-RS" sz="2400" b="1" dirty="0"/>
          </a:p>
          <a:p>
            <a:r>
              <a:rPr lang="sr-Cyrl-RS" sz="2400" dirty="0"/>
              <a:t>не знам, не смем, не могу, не трчи, не воли...</a:t>
            </a:r>
          </a:p>
          <a:p>
            <a:r>
              <a:rPr lang="sr-Cyrl-RS" sz="2400" b="1" dirty="0">
                <a:highlight>
                  <a:srgbClr val="00FFFF"/>
                </a:highlight>
              </a:rPr>
              <a:t>ИЗУЗЕЦИ</a:t>
            </a:r>
            <a:r>
              <a:rPr lang="sr-Cyrl-RS" sz="2400" dirty="0"/>
              <a:t>: </a:t>
            </a:r>
            <a:r>
              <a:rPr lang="sr-Cyrl-RS" sz="2400" b="1" dirty="0">
                <a:solidFill>
                  <a:srgbClr val="FF0000"/>
                </a:solidFill>
              </a:rPr>
              <a:t>НИСАМ, НЕМАМ, НЕМОЈ, НЕЋУ</a:t>
            </a:r>
          </a:p>
          <a:p>
            <a:endParaRPr lang="sr-Cyrl-RS" sz="2400" b="1" dirty="0">
              <a:solidFill>
                <a:srgbClr val="FF0000"/>
              </a:solidFill>
            </a:endParaRPr>
          </a:p>
          <a:p>
            <a:endParaRPr lang="sr-Cyrl-RS" sz="2400" b="1" dirty="0">
              <a:solidFill>
                <a:srgbClr val="FF0000"/>
              </a:solidFill>
            </a:endParaRPr>
          </a:p>
          <a:p>
            <a:r>
              <a:rPr lang="sr-Cyrl-RS" sz="2400" b="1" dirty="0">
                <a:highlight>
                  <a:srgbClr val="C0C0C0"/>
                </a:highlight>
              </a:rPr>
              <a:t>РЕЧЦА НЕ + ИМЕНИЦЕ  -  СПОЈЕНО</a:t>
            </a:r>
          </a:p>
          <a:p>
            <a:endParaRPr lang="sr-Cyrl-RS" sz="2400" b="1" dirty="0"/>
          </a:p>
          <a:p>
            <a:r>
              <a:rPr lang="sr-Cyrl-RS" sz="2400" dirty="0"/>
              <a:t>несрећа, незнање, немоћ, немир, неистина</a:t>
            </a:r>
          </a:p>
          <a:p>
            <a:endParaRPr lang="sr-Cyrl-RS" sz="2400" dirty="0"/>
          </a:p>
          <a:p>
            <a:r>
              <a:rPr lang="sr-Cyrl-RS" sz="2400" b="1" dirty="0">
                <a:highlight>
                  <a:srgbClr val="C0C0C0"/>
                </a:highlight>
              </a:rPr>
              <a:t>РЕЧЦА НЕ + ПРИДЕВИ  -  СПОЈЕНО</a:t>
            </a:r>
          </a:p>
          <a:p>
            <a:endParaRPr lang="sr-Cyrl-RS" sz="2400" b="1" dirty="0"/>
          </a:p>
          <a:p>
            <a:r>
              <a:rPr lang="sr-Cyrl-RS" sz="2400" dirty="0"/>
              <a:t>несрећан, немиран, неистинит, невољан...</a:t>
            </a:r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676055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8838A-6F14-9102-C785-30CAA84D7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9963"/>
          </a:xfrm>
        </p:spPr>
        <p:txBody>
          <a:bodyPr/>
          <a:lstStyle/>
          <a:p>
            <a:pPr algn="ctr"/>
            <a:r>
              <a:rPr lang="sr-Cyrl-RS" b="1" dirty="0">
                <a:highlight>
                  <a:srgbClr val="FFFF00"/>
                </a:highlight>
              </a:rPr>
              <a:t>ПИСАЊЕ РЕЧЦЕ ЛИ</a:t>
            </a:r>
            <a:endParaRPr lang="en-US" b="1" dirty="0">
              <a:highlight>
                <a:srgbClr val="FFFF00"/>
              </a:highligh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43381A-BDA8-E995-7157-3D16146CD5D4}"/>
              </a:ext>
            </a:extLst>
          </p:cNvPr>
          <p:cNvSpPr txBox="1"/>
          <p:nvPr/>
        </p:nvSpPr>
        <p:spPr>
          <a:xfrm>
            <a:off x="621792" y="1402080"/>
            <a:ext cx="1073200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r-Cyrl-RS" b="1" dirty="0">
                <a:highlight>
                  <a:srgbClr val="C0C0C0"/>
                </a:highlight>
              </a:rPr>
              <a:t>РЕЧЦА ЛИ + ГЛАГОЛИ  - ОДВОЈЕНО</a:t>
            </a:r>
          </a:p>
          <a:p>
            <a:pPr marL="342900" indent="-342900">
              <a:buAutoNum type="arabicPeriod"/>
            </a:pPr>
            <a:endParaRPr lang="sr-Cyrl-RS" b="1" dirty="0">
              <a:highlight>
                <a:srgbClr val="C0C0C0"/>
              </a:highlight>
            </a:endParaRPr>
          </a:p>
          <a:p>
            <a:r>
              <a:rPr lang="sr-Cyrl-RS" b="1" dirty="0"/>
              <a:t>долазиш ли, </a:t>
            </a:r>
            <a:r>
              <a:rPr lang="sr-Cyrl-RS" sz="2000" b="1" dirty="0">
                <a:solidFill>
                  <a:srgbClr val="FF0000"/>
                </a:solidFill>
              </a:rPr>
              <a:t>да ли </a:t>
            </a:r>
            <a:r>
              <a:rPr lang="sr-Cyrl-RS" b="1" dirty="0"/>
              <a:t>долазиш, хоћеш ли, би ли дошао, </a:t>
            </a:r>
            <a:r>
              <a:rPr lang="sr-Cyrl-RS" sz="2000" b="1" dirty="0">
                <a:solidFill>
                  <a:srgbClr val="FF0000"/>
                </a:solidFill>
              </a:rPr>
              <a:t>је ли </a:t>
            </a:r>
            <a:r>
              <a:rPr lang="sr-Cyrl-RS" b="1" dirty="0"/>
              <a:t>дошао</a:t>
            </a:r>
          </a:p>
          <a:p>
            <a:endParaRPr lang="sr-Cyrl-RS" b="1" dirty="0"/>
          </a:p>
          <a:p>
            <a:r>
              <a:rPr lang="sr-Cyrl-RS" b="1" dirty="0">
                <a:solidFill>
                  <a:srgbClr val="FF0000"/>
                </a:solidFill>
              </a:rPr>
              <a:t>ДА ЛИ </a:t>
            </a:r>
            <a:r>
              <a:rPr lang="sr-Cyrl-RS" b="1" dirty="0"/>
              <a:t>су ти </a:t>
            </a:r>
            <a:r>
              <a:rPr lang="sr-Cyrl-RS" b="1" dirty="0">
                <a:solidFill>
                  <a:srgbClr val="FF0000"/>
                </a:solidFill>
                <a:highlight>
                  <a:srgbClr val="FFFF00"/>
                </a:highlight>
              </a:rPr>
              <a:t>ДАЛИ</a:t>
            </a:r>
            <a:r>
              <a:rPr lang="sr-Cyrl-RS" b="1" dirty="0"/>
              <a:t> чоколаду?   ДАЛИ = глагол ДАТИ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E2BDBA2-230D-0B5C-8ADE-3F9DB58110F7}"/>
              </a:ext>
            </a:extLst>
          </p:cNvPr>
          <p:cNvSpPr txBox="1">
            <a:spLocks/>
          </p:cNvSpPr>
          <p:nvPr/>
        </p:nvSpPr>
        <p:spPr>
          <a:xfrm>
            <a:off x="441960" y="3429000"/>
            <a:ext cx="10515600" cy="719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Cyrl-RS" b="1" dirty="0">
                <a:highlight>
                  <a:srgbClr val="FFFF00"/>
                </a:highlight>
              </a:rPr>
              <a:t>ПИСАЊЕ ФУТУРА </a:t>
            </a:r>
            <a:r>
              <a:rPr lang="sr-Latn-RS" b="1" dirty="0">
                <a:highlight>
                  <a:srgbClr val="FFFF00"/>
                </a:highlight>
              </a:rPr>
              <a:t>I</a:t>
            </a:r>
            <a:endParaRPr lang="en-US" b="1" dirty="0">
              <a:highlight>
                <a:srgbClr val="FFFF00"/>
              </a:highligh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7FF983-41A9-5FFB-A96F-37C088A71385}"/>
              </a:ext>
            </a:extLst>
          </p:cNvPr>
          <p:cNvSpPr txBox="1"/>
          <p:nvPr/>
        </p:nvSpPr>
        <p:spPr>
          <a:xfrm>
            <a:off x="621792" y="4358640"/>
            <a:ext cx="1073200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r-Cyrl-RS" b="1" dirty="0">
                <a:highlight>
                  <a:srgbClr val="C0C0C0"/>
                </a:highlight>
              </a:rPr>
              <a:t>Када се инфинитив завршава наставком </a:t>
            </a:r>
            <a:r>
              <a:rPr lang="sr-Cyrl-RS" sz="2000" b="1" dirty="0">
                <a:highlight>
                  <a:srgbClr val="C0C0C0"/>
                </a:highlight>
              </a:rPr>
              <a:t>– ТИ:</a:t>
            </a:r>
          </a:p>
          <a:p>
            <a:endParaRPr lang="sr-Cyrl-RS" b="1" dirty="0">
              <a:highlight>
                <a:srgbClr val="C0C0C0"/>
              </a:highlight>
            </a:endParaRPr>
          </a:p>
          <a:p>
            <a:r>
              <a:rPr lang="sr-Cyrl-RS" b="1" dirty="0"/>
              <a:t>трчаћу, писаћу, сликаћу   (</a:t>
            </a:r>
            <a:r>
              <a:rPr lang="sr-Cyrl-RS" b="1" dirty="0">
                <a:solidFill>
                  <a:srgbClr val="FF0000"/>
                </a:solidFill>
              </a:rPr>
              <a:t>ПРОСТ; 1 реч</a:t>
            </a:r>
            <a:r>
              <a:rPr lang="sr-Cyrl-RS" b="1" dirty="0"/>
              <a:t>)   /    ћу трчати, ћу псати, ћу сликати    (</a:t>
            </a:r>
            <a:r>
              <a:rPr lang="sr-Cyrl-RS" b="1" dirty="0">
                <a:solidFill>
                  <a:srgbClr val="FF0000"/>
                </a:solidFill>
              </a:rPr>
              <a:t>СЛОЖЕН – 2 речи</a:t>
            </a:r>
            <a:r>
              <a:rPr lang="sr-Cyrl-RS" b="1" dirty="0"/>
              <a:t>)</a:t>
            </a:r>
          </a:p>
          <a:p>
            <a:endParaRPr lang="sr-Cyrl-RS" b="1" dirty="0"/>
          </a:p>
          <a:p>
            <a:r>
              <a:rPr lang="sr-Cyrl-RS" b="1" dirty="0">
                <a:highlight>
                  <a:srgbClr val="C0C0C0"/>
                </a:highlight>
              </a:rPr>
              <a:t>2. Када се инфинитив завршава наставком </a:t>
            </a:r>
            <a:r>
              <a:rPr lang="sr-Cyrl-RS" sz="2400" b="1" dirty="0">
                <a:solidFill>
                  <a:srgbClr val="FF0000"/>
                </a:solidFill>
                <a:highlight>
                  <a:srgbClr val="C0C0C0"/>
                </a:highlight>
              </a:rPr>
              <a:t>– ЋИ</a:t>
            </a:r>
            <a:r>
              <a:rPr lang="sr-Cyrl-RS" b="1" dirty="0">
                <a:highlight>
                  <a:srgbClr val="C0C0C0"/>
                </a:highlight>
              </a:rPr>
              <a:t>:</a:t>
            </a:r>
          </a:p>
          <a:p>
            <a:endParaRPr lang="sr-Cyrl-RS" b="1" dirty="0">
              <a:highlight>
                <a:srgbClr val="C0C0C0"/>
              </a:highlight>
            </a:endParaRPr>
          </a:p>
          <a:p>
            <a:r>
              <a:rPr lang="sr-Cyrl-RS" b="1" dirty="0"/>
              <a:t>ићи ћу, пећи ћу, рећи ћу   / ћу ићи, ћу пећи, ћу рећи    (</a:t>
            </a:r>
            <a:r>
              <a:rPr lang="sr-Cyrl-RS" b="1" dirty="0">
                <a:solidFill>
                  <a:srgbClr val="FF0000"/>
                </a:solidFill>
              </a:rPr>
              <a:t>УВЕК СЛОЖЕН</a:t>
            </a:r>
            <a:r>
              <a:rPr lang="sr-Cyrl-RS" b="1" dirty="0"/>
              <a:t>)</a:t>
            </a:r>
          </a:p>
          <a:p>
            <a:endParaRPr lang="sr-Cyrl-RS" b="1" dirty="0"/>
          </a:p>
        </p:txBody>
      </p:sp>
    </p:spTree>
    <p:extLst>
      <p:ext uri="{BB962C8B-B14F-4D97-AF65-F5344CB8AC3E}">
        <p14:creationId xmlns:p14="http://schemas.microsoft.com/office/powerpoint/2010/main" val="2324632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76238-D778-4B4E-BAFF-22BDE3C70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7083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b="1" dirty="0">
                <a:highlight>
                  <a:srgbClr val="FFFF00"/>
                </a:highlight>
              </a:rPr>
              <a:t>ПИСАЊЕ ЗАМЕНИЦЕ ВИ</a:t>
            </a:r>
            <a:endParaRPr lang="en-US" b="1" dirty="0">
              <a:highlight>
                <a:srgbClr val="FFFF00"/>
              </a:highlight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4F5ED71D-3663-6920-D887-ADE79ACCE6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7750437"/>
              </p:ext>
            </p:extLst>
          </p:nvPr>
        </p:nvGraphicFramePr>
        <p:xfrm>
          <a:off x="595274" y="1231594"/>
          <a:ext cx="8292694" cy="1389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1E9A45B4-832E-45C0-F785-6C725863EAE2}"/>
              </a:ext>
            </a:extLst>
          </p:cNvPr>
          <p:cNvSpPr txBox="1">
            <a:spLocks/>
          </p:cNvSpPr>
          <p:nvPr/>
        </p:nvSpPr>
        <p:spPr>
          <a:xfrm>
            <a:off x="595274" y="3248533"/>
            <a:ext cx="10515600" cy="5370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Cyrl-RS" b="1" dirty="0">
                <a:highlight>
                  <a:srgbClr val="FFFF00"/>
                </a:highlight>
              </a:rPr>
              <a:t>ПИСАЊЕ ЗАМЕНИЦЕ ВАШ</a:t>
            </a:r>
            <a:endParaRPr lang="en-US" b="1" dirty="0">
              <a:highlight>
                <a:srgbClr val="FFFF00"/>
              </a:highlight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75907EC-00EB-93C5-EB0E-3B5CC7041C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4910080"/>
              </p:ext>
            </p:extLst>
          </p:nvPr>
        </p:nvGraphicFramePr>
        <p:xfrm>
          <a:off x="789432" y="4228301"/>
          <a:ext cx="8292694" cy="1389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25262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28604"/>
            <a:ext cx="8229600" cy="141848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sr-Cyrl-RS" dirty="0"/>
              <a:t>ПИСАЊЕ ИМЕНА НЕБЕСКИХ ТЕЛА – ПРАВИЛА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lnSpcReduction="10000"/>
          </a:bodyPr>
          <a:lstStyle/>
          <a:p>
            <a:pPr marL="514350" indent="-514350">
              <a:buNone/>
            </a:pPr>
            <a:r>
              <a:rPr lang="sr-Cyrl-RS" dirty="0"/>
              <a:t>1. Имена небеских тела и сазвежђа пишу се почетним </a:t>
            </a:r>
            <a:r>
              <a:rPr lang="sr-Cyrl-RS" b="1" dirty="0">
                <a:solidFill>
                  <a:schemeClr val="bg2">
                    <a:lumMod val="50000"/>
                  </a:schemeClr>
                </a:solidFill>
              </a:rPr>
              <a:t>ВЕЛИКИМ СЛОВОМ.</a:t>
            </a:r>
          </a:p>
          <a:p>
            <a:pPr marL="514350" indent="-514350">
              <a:buNone/>
            </a:pPr>
            <a:r>
              <a:rPr lang="sr-Cyrl-RS" b="1" dirty="0"/>
              <a:t>Примери</a:t>
            </a:r>
            <a:r>
              <a:rPr lang="sr-Cyrl-RS" dirty="0"/>
              <a:t>: Меркур, Венера, Јупитер, Орион, Северњача</a:t>
            </a:r>
          </a:p>
          <a:p>
            <a:pPr marL="514350" indent="-514350">
              <a:buNone/>
            </a:pPr>
            <a:r>
              <a:rPr lang="sr-Cyrl-RS" dirty="0"/>
              <a:t>2. Ако се име небеског тела састоји од више речи, </a:t>
            </a:r>
            <a:r>
              <a:rPr lang="sr-Cyrl-RS" b="1" dirty="0">
                <a:solidFill>
                  <a:schemeClr val="bg2">
                    <a:lumMod val="50000"/>
                  </a:schemeClr>
                </a:solidFill>
              </a:rPr>
              <a:t>САМО ПРВУ РЕЧ ПИШЕМО ВЕЛИКИМ СЛОВОМ</a:t>
            </a:r>
            <a:r>
              <a:rPr lang="sr-Cyrl-RS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marL="514350" indent="-514350">
              <a:buNone/>
            </a:pPr>
            <a:r>
              <a:rPr lang="sr-Cyrl-RS" b="1" dirty="0"/>
              <a:t>Примери</a:t>
            </a:r>
            <a:r>
              <a:rPr lang="sr-Cyrl-RS" dirty="0"/>
              <a:t>: Халејева комета, Млечни пут, Велики медвед</a:t>
            </a:r>
          </a:p>
        </p:txBody>
      </p:sp>
      <p:pic>
        <p:nvPicPr>
          <p:cNvPr id="8" name="Content Placeholder 7" descr="Pravopis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000240"/>
            <a:ext cx="4038600" cy="43577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472" y="214290"/>
            <a:ext cx="8229600" cy="134704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sr-Cyrl-RS" sz="4000" dirty="0"/>
              <a:t>ПИСАЊЕ именица СУНЦЕ, МЕСЕЦ и ЗЕМЉА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981200" y="1920086"/>
            <a:ext cx="4038600" cy="108028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r>
              <a:rPr lang="sr-Cyrl-RS" dirty="0"/>
              <a:t>Именице СУНЦЕ, МЕСЕЦ и ЗЕМЉА могу се писати и великим и малим словом, у зависности од значења које те речи имају.</a:t>
            </a:r>
          </a:p>
          <a:p>
            <a:pPr>
              <a:buNone/>
            </a:pPr>
            <a:endParaRPr lang="sr-Cyrl-RS" dirty="0"/>
          </a:p>
          <a:p>
            <a:pPr>
              <a:buNone/>
            </a:pPr>
            <a:endParaRPr lang="sr-Cyrl-RS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sr-Cyrl-RS" dirty="0"/>
              <a:t>Именице сунце, земља и месец пишу се </a:t>
            </a:r>
            <a:r>
              <a:rPr lang="sr-Cyrl-RS" b="1" dirty="0"/>
              <a:t>МАЛИМ СЛОВОМ </a:t>
            </a:r>
            <a:r>
              <a:rPr lang="sr-Cyrl-RS" dirty="0"/>
              <a:t>када  не означавају небеска тела, односно када се употребљавају у другачијем значењу:</a:t>
            </a:r>
          </a:p>
          <a:p>
            <a:pPr marL="514350" indent="-514350">
              <a:buAutoNum type="arabicPeriod"/>
            </a:pPr>
            <a:r>
              <a:rPr lang="sr-Cyrl-RS" dirty="0"/>
              <a:t>Када </a:t>
            </a:r>
            <a:r>
              <a:rPr lang="sr-Cyrl-RS" b="1" dirty="0"/>
              <a:t>земља</a:t>
            </a:r>
            <a:r>
              <a:rPr lang="sr-Cyrl-RS" dirty="0"/>
              <a:t> значи </a:t>
            </a:r>
            <a:r>
              <a:rPr lang="sr-Cyrl-RS" b="1" dirty="0"/>
              <a:t>тло</a:t>
            </a:r>
            <a:r>
              <a:rPr lang="sr-Cyrl-RS" dirty="0"/>
              <a:t>, </a:t>
            </a:r>
            <a:r>
              <a:rPr lang="sr-Cyrl-RS" b="1" dirty="0"/>
              <a:t>материју</a:t>
            </a:r>
            <a:r>
              <a:rPr lang="sr-Cyrl-RS" dirty="0"/>
              <a:t> или </a:t>
            </a:r>
            <a:r>
              <a:rPr lang="sr-Cyrl-RS" b="1" dirty="0"/>
              <a:t>простор</a:t>
            </a:r>
            <a:r>
              <a:rPr lang="sr-Cyrl-RS" dirty="0"/>
              <a:t> – </a:t>
            </a:r>
            <a:r>
              <a:rPr lang="sr-Cyrl-RS" b="1" dirty="0"/>
              <a:t>пример</a:t>
            </a:r>
            <a:r>
              <a:rPr lang="sr-Cyrl-RS" dirty="0"/>
              <a:t>: Нема га као да је у </a:t>
            </a:r>
            <a:r>
              <a:rPr lang="sr-Cyrl-RS" dirty="0">
                <a:solidFill>
                  <a:srgbClr val="FF0000"/>
                </a:solidFill>
              </a:rPr>
              <a:t>земљу</a:t>
            </a:r>
            <a:r>
              <a:rPr lang="sr-Cyrl-RS" dirty="0"/>
              <a:t> пропао. </a:t>
            </a:r>
          </a:p>
          <a:p>
            <a:pPr marL="514350" indent="-514350">
              <a:buAutoNum type="arabicPeriod"/>
            </a:pPr>
            <a:r>
              <a:rPr lang="sr-Cyrl-RS" dirty="0"/>
              <a:t>Када </a:t>
            </a:r>
            <a:r>
              <a:rPr lang="sr-Cyrl-RS" b="1" dirty="0"/>
              <a:t>месец</a:t>
            </a:r>
            <a:r>
              <a:rPr lang="sr-Cyrl-RS" dirty="0"/>
              <a:t> значи </a:t>
            </a:r>
            <a:r>
              <a:rPr lang="sr-Cyrl-RS" b="1" dirty="0"/>
              <a:t>месечину</a:t>
            </a:r>
            <a:r>
              <a:rPr lang="sr-Cyrl-RS" dirty="0"/>
              <a:t> или </a:t>
            </a:r>
            <a:r>
              <a:rPr lang="sr-Cyrl-RS" b="1" dirty="0"/>
              <a:t>земљиног пратиоца уопште – пример:</a:t>
            </a:r>
            <a:r>
              <a:rPr lang="sr-Cyrl-RS" dirty="0"/>
              <a:t> Не могу да спавам кад је пун </a:t>
            </a:r>
            <a:r>
              <a:rPr lang="sr-Cyrl-RS" dirty="0">
                <a:solidFill>
                  <a:srgbClr val="FF0000"/>
                </a:solidFill>
              </a:rPr>
              <a:t>месец</a:t>
            </a:r>
            <a:r>
              <a:rPr lang="sr-Cyrl-RS" dirty="0"/>
              <a:t>. </a:t>
            </a:r>
          </a:p>
          <a:p>
            <a:pPr marL="514350" indent="-514350">
              <a:buAutoNum type="arabicPeriod"/>
            </a:pPr>
            <a:r>
              <a:rPr lang="sr-Cyrl-RS" dirty="0"/>
              <a:t>Када </a:t>
            </a:r>
            <a:r>
              <a:rPr lang="sr-Cyrl-RS" b="1" dirty="0"/>
              <a:t>сунце</a:t>
            </a:r>
            <a:r>
              <a:rPr lang="sr-Cyrl-RS" dirty="0"/>
              <a:t> означава </a:t>
            </a:r>
            <a:r>
              <a:rPr lang="sr-Cyrl-RS" b="1" dirty="0"/>
              <a:t>светлост</a:t>
            </a:r>
            <a:r>
              <a:rPr lang="sr-Cyrl-RS" dirty="0"/>
              <a:t> или се односи на </a:t>
            </a:r>
            <a:r>
              <a:rPr lang="sr-Cyrl-RS" b="1" dirty="0"/>
              <a:t>сунчеве зраке – пример:</a:t>
            </a:r>
            <a:r>
              <a:rPr lang="sr-Cyrl-RS" dirty="0"/>
              <a:t> Иде ми </a:t>
            </a:r>
            <a:r>
              <a:rPr lang="sr-Cyrl-RS" dirty="0">
                <a:solidFill>
                  <a:srgbClr val="FF0000"/>
                </a:solidFill>
              </a:rPr>
              <a:t>сунце</a:t>
            </a:r>
            <a:r>
              <a:rPr lang="sr-Cyrl-RS" dirty="0"/>
              <a:t> у очи, не видим ништа.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809720" y="3286124"/>
            <a:ext cx="4143404" cy="30003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RS" dirty="0"/>
              <a:t>Именице Сунце, Земља и Месец пишу се </a:t>
            </a:r>
            <a:r>
              <a:rPr lang="sr-Cyrl-RS" b="1" dirty="0"/>
              <a:t>ВЕЛИКИМ СЛОВОМ </a:t>
            </a:r>
            <a:r>
              <a:rPr lang="sr-Cyrl-RS" dirty="0"/>
              <a:t>када означавају </a:t>
            </a:r>
            <a:r>
              <a:rPr lang="sr-Cyrl-RS" b="1" dirty="0"/>
              <a:t>небеска тела.</a:t>
            </a:r>
          </a:p>
          <a:p>
            <a:endParaRPr lang="sr-Cyrl-RS" b="1" dirty="0"/>
          </a:p>
          <a:p>
            <a:r>
              <a:rPr lang="sr-Cyrl-RS" b="1" dirty="0"/>
              <a:t>Примери:</a:t>
            </a:r>
          </a:p>
          <a:p>
            <a:pPr>
              <a:buNone/>
            </a:pPr>
            <a:r>
              <a:rPr lang="sr-Cyrl-RS" dirty="0"/>
              <a:t>Сви знамо да се </a:t>
            </a:r>
            <a:r>
              <a:rPr lang="sr-Cyrl-RS" dirty="0">
                <a:solidFill>
                  <a:srgbClr val="FF0000"/>
                </a:solidFill>
              </a:rPr>
              <a:t>Земља</a:t>
            </a:r>
            <a:r>
              <a:rPr lang="sr-Cyrl-RS" dirty="0"/>
              <a:t> окреће око </a:t>
            </a:r>
            <a:r>
              <a:rPr lang="sr-Cyrl-RS" dirty="0">
                <a:solidFill>
                  <a:srgbClr val="FF0000"/>
                </a:solidFill>
              </a:rPr>
              <a:t>Сунца</a:t>
            </a:r>
            <a:r>
              <a:rPr lang="sr-Cyrl-RS" dirty="0"/>
              <a:t>, а да је </a:t>
            </a:r>
            <a:r>
              <a:rPr lang="sr-Cyrl-RS" dirty="0">
                <a:solidFill>
                  <a:srgbClr val="FF0000"/>
                </a:solidFill>
              </a:rPr>
              <a:t>Месец</a:t>
            </a:r>
            <a:r>
              <a:rPr lang="sr-Cyrl-RS" dirty="0"/>
              <a:t> њен сателит.</a:t>
            </a:r>
          </a:p>
          <a:p>
            <a:pPr>
              <a:buNone/>
            </a:pPr>
            <a:endParaRPr lang="sr-Cyrl-RS" dirty="0"/>
          </a:p>
          <a:p>
            <a:pPr>
              <a:buNone/>
            </a:pPr>
            <a:r>
              <a:rPr lang="sr-Cyrl-RS" dirty="0"/>
              <a:t>Астрономи проучавају утицај </a:t>
            </a:r>
            <a:r>
              <a:rPr lang="sr-Cyrl-RS" dirty="0">
                <a:solidFill>
                  <a:srgbClr val="FF0000"/>
                </a:solidFill>
              </a:rPr>
              <a:t>Месеца</a:t>
            </a:r>
            <a:r>
              <a:rPr lang="sr-Cyrl-RS" dirty="0"/>
              <a:t> и на </a:t>
            </a:r>
            <a:r>
              <a:rPr lang="sr-Cyrl-RS" dirty="0">
                <a:solidFill>
                  <a:srgbClr val="FF0000"/>
                </a:solidFill>
              </a:rPr>
              <a:t>Земљину</a:t>
            </a:r>
            <a:r>
              <a:rPr lang="sr-Cyrl-RS" dirty="0"/>
              <a:t> путању.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allAtOnce" animBg="1"/>
      <p:bldP spid="5" grpId="0" build="p" animBg="1"/>
      <p:bldP spid="6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2157</Words>
  <Application>Microsoft Office PowerPoint</Application>
  <PresentationFormat>Widescreen</PresentationFormat>
  <Paragraphs>369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Century Schoolbook</vt:lpstr>
      <vt:lpstr>Office Theme</vt:lpstr>
      <vt:lpstr>ПРАВОПИС</vt:lpstr>
      <vt:lpstr>PowerPoint Presentation</vt:lpstr>
      <vt:lpstr>УПРАВНИ ГОВОР </vt:lpstr>
      <vt:lpstr>ЗАПАМТИТЕ!!!</vt:lpstr>
      <vt:lpstr>ПИСАЊЕ РЕЧЦЕ НЕ</vt:lpstr>
      <vt:lpstr>ПИСАЊЕ РЕЧЦЕ ЛИ</vt:lpstr>
      <vt:lpstr>ПИСАЊЕ ЗАМЕНИЦЕ ВИ</vt:lpstr>
      <vt:lpstr>ПИСАЊЕ ИМЕНА НЕБЕСКИХ ТЕЛА – ПРАВИЛА </vt:lpstr>
      <vt:lpstr>ПИСАЊЕ именица СУНЦЕ, МЕСЕЦ и ЗЕМЉА</vt:lpstr>
      <vt:lpstr>ПИСАЊЕ ВИШЕЧЛАНИХ НАЗИВА – ВЕЛИКО СЛОВО</vt:lpstr>
      <vt:lpstr>Друго правописно правило</vt:lpstr>
      <vt:lpstr>Треће правописно правило</vt:lpstr>
      <vt:lpstr>Четврто правописно правило</vt:lpstr>
      <vt:lpstr>Пето правописно правило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</dc:title>
  <dc:creator>jelena trosic</dc:creator>
  <cp:lastModifiedBy>jelena trosic</cp:lastModifiedBy>
  <cp:revision>2</cp:revision>
  <dcterms:created xsi:type="dcterms:W3CDTF">2023-12-13T16:59:34Z</dcterms:created>
  <dcterms:modified xsi:type="dcterms:W3CDTF">2023-12-14T13:43:56Z</dcterms:modified>
</cp:coreProperties>
</file>