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16-Jan-21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16-Jan-21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16-Jan-21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16-Jan-21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16-Jan-21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16-Jan-21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16-Jan-21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16-Jan-21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16-Jan-21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16-Jan-21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16-Jan-21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16-Jan-21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sr.wikipedia.org/wiki/%D0%A1%D0%BB%D0%BE%D0%B2%D0%B5%D0%BD%D0%B8"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sr.wikipedia.org/wiki/%D0%9D%D0%B0%D1%80%D0%BE%D0%B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sz="4000" dirty="0" smtClean="0"/>
              <a:t>ПОЧЕЦИ СЛОВЕНСКЕ ПИСМЕНОСТИ</a:t>
            </a:r>
            <a:endParaRPr lang="sr-Latn-RS" sz="4000" dirty="0"/>
          </a:p>
        </p:txBody>
      </p:sp>
      <p:sp>
        <p:nvSpPr>
          <p:cNvPr id="3" name="Subtitle 2"/>
          <p:cNvSpPr>
            <a:spLocks noGrp="1"/>
          </p:cNvSpPr>
          <p:nvPr>
            <p:ph type="subTitle" idx="1"/>
          </p:nvPr>
        </p:nvSpPr>
        <p:spPr>
          <a:xfrm>
            <a:off x="1562100" y="3815542"/>
            <a:ext cx="9070848" cy="1323721"/>
          </a:xfrm>
        </p:spPr>
        <p:txBody>
          <a:bodyPr/>
          <a:lstStyle/>
          <a:p>
            <a:r>
              <a:rPr lang="sr-Cyrl-RS" dirty="0" smtClean="0"/>
              <a:t>Наставна јединица: Почеци словенске писмености код Словена и Срба</a:t>
            </a:r>
          </a:p>
          <a:p>
            <a:endParaRPr lang="sr-Cyrl-RS" dirty="0"/>
          </a:p>
          <a:p>
            <a:endParaRPr lang="sr-Cyrl-RS" dirty="0"/>
          </a:p>
          <a:p>
            <a:r>
              <a:rPr lang="sr-Cyrl-RS" dirty="0" smtClean="0"/>
              <a:t>Наставник: Јелена Трошић</a:t>
            </a:r>
            <a:endParaRPr lang="sr-Latn-RS" dirty="0"/>
          </a:p>
        </p:txBody>
      </p:sp>
    </p:spTree>
    <p:extLst>
      <p:ext uri="{BB962C8B-B14F-4D97-AF65-F5344CB8AC3E}">
        <p14:creationId xmlns:p14="http://schemas.microsoft.com/office/powerpoint/2010/main" val="104225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12" y="482224"/>
            <a:ext cx="2095500" cy="2219325"/>
          </a:xfrm>
          <a:prstGeom prst="rect">
            <a:avLst/>
          </a:prstGeom>
        </p:spPr>
      </p:pic>
      <p:sp>
        <p:nvSpPr>
          <p:cNvPr id="3" name="TextBox 2"/>
          <p:cNvSpPr txBox="1"/>
          <p:nvPr/>
        </p:nvSpPr>
        <p:spPr>
          <a:xfrm>
            <a:off x="2975956" y="764771"/>
            <a:ext cx="8670175" cy="2031325"/>
          </a:xfrm>
          <a:prstGeom prst="rect">
            <a:avLst/>
          </a:prstGeom>
          <a:noFill/>
        </p:spPr>
        <p:txBody>
          <a:bodyPr wrap="square" rtlCol="0">
            <a:spAutoFit/>
          </a:bodyPr>
          <a:lstStyle/>
          <a:p>
            <a:r>
              <a:rPr lang="sr-Cyrl-RS" dirty="0" smtClean="0">
                <a:solidFill>
                  <a:srgbClr val="C00000"/>
                </a:solidFill>
              </a:rPr>
              <a:t>Моравски кнез РАСТИСЛАВ </a:t>
            </a:r>
            <a:r>
              <a:rPr lang="sr-Cyrl-RS" dirty="0" smtClean="0"/>
              <a:t>(Моравска је била на простору данашње Чешке) </a:t>
            </a:r>
            <a:r>
              <a:rPr lang="sr-Cyrl-RS" dirty="0" smtClean="0">
                <a:solidFill>
                  <a:srgbClr val="C00000"/>
                </a:solidFill>
              </a:rPr>
              <a:t>у 9. веку тражи од византијског цара Михаила </a:t>
            </a:r>
            <a:r>
              <a:rPr lang="sr-Cyrl-RS" dirty="0" smtClean="0"/>
              <a:t>да му пошаље </a:t>
            </a:r>
            <a:r>
              <a:rPr lang="sr-Cyrl-RS" u="sng" dirty="0" smtClean="0"/>
              <a:t>учитеље који би им свете књиге тумачили на словенском језику</a:t>
            </a:r>
            <a:r>
              <a:rPr lang="sr-Cyrl-RS" dirty="0" smtClean="0"/>
              <a:t>. Цар Михаило је желео да спречи надирање хришћанства из латинских земаља, јер се тако уз латински језик ширила и политичка моћ Франака, па </a:t>
            </a:r>
            <a:r>
              <a:rPr lang="sr-Cyrl-RS" dirty="0" smtClean="0">
                <a:solidFill>
                  <a:srgbClr val="C00000"/>
                </a:solidFill>
              </a:rPr>
              <a:t>863. године шаље у Моравску најученије људе тог времена, браћу </a:t>
            </a:r>
            <a:r>
              <a:rPr lang="sr-Cyrl-RS" b="1" dirty="0" smtClean="0">
                <a:solidFill>
                  <a:srgbClr val="C00000"/>
                </a:solidFill>
              </a:rPr>
              <a:t>ЋИРИЛА и МЕТОДИЈА</a:t>
            </a:r>
            <a:r>
              <a:rPr lang="sr-Cyrl-RS" dirty="0" smtClean="0">
                <a:solidFill>
                  <a:srgbClr val="C00000"/>
                </a:solidFill>
              </a:rPr>
              <a:t>.</a:t>
            </a:r>
            <a:endParaRPr lang="sr-Latn-RS"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486" y="3312204"/>
            <a:ext cx="3049771" cy="2300035"/>
          </a:xfrm>
          <a:prstGeom prst="rect">
            <a:avLst/>
          </a:prstGeom>
        </p:spPr>
      </p:pic>
      <p:sp>
        <p:nvSpPr>
          <p:cNvPr id="5" name="TextBox 4"/>
          <p:cNvSpPr txBox="1"/>
          <p:nvPr/>
        </p:nvSpPr>
        <p:spPr>
          <a:xfrm>
            <a:off x="2389821" y="5851348"/>
            <a:ext cx="2630848" cy="276999"/>
          </a:xfrm>
          <a:prstGeom prst="rect">
            <a:avLst/>
          </a:prstGeom>
          <a:noFill/>
        </p:spPr>
        <p:txBody>
          <a:bodyPr wrap="none" rtlCol="0">
            <a:spAutoFit/>
          </a:bodyPr>
          <a:lstStyle/>
          <a:p>
            <a:r>
              <a:rPr lang="sr-Cyrl-RS" sz="1200" dirty="0" smtClean="0"/>
              <a:t>Моравска у време Растислава</a:t>
            </a:r>
            <a:endParaRPr lang="sr-Latn-R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846" y="2535612"/>
            <a:ext cx="2690553" cy="3781829"/>
          </a:xfrm>
          <a:prstGeom prst="rect">
            <a:avLst/>
          </a:prstGeom>
        </p:spPr>
      </p:pic>
    </p:spTree>
    <p:extLst>
      <p:ext uri="{BB962C8B-B14F-4D97-AF65-F5344CB8AC3E}">
        <p14:creationId xmlns:p14="http://schemas.microsoft.com/office/powerpoint/2010/main" val="210617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328" y="923318"/>
            <a:ext cx="6076950" cy="4562475"/>
          </a:xfrm>
          <a:prstGeom prst="rect">
            <a:avLst/>
          </a:prstGeom>
        </p:spPr>
      </p:pic>
      <p:sp>
        <p:nvSpPr>
          <p:cNvPr id="3" name="TextBox 2"/>
          <p:cNvSpPr txBox="1"/>
          <p:nvPr/>
        </p:nvSpPr>
        <p:spPr>
          <a:xfrm>
            <a:off x="6866314" y="1773394"/>
            <a:ext cx="4887884" cy="2862322"/>
          </a:xfrm>
          <a:prstGeom prst="rect">
            <a:avLst/>
          </a:prstGeom>
          <a:noFill/>
        </p:spPr>
        <p:txBody>
          <a:bodyPr wrap="square" rtlCol="0">
            <a:spAutoFit/>
          </a:bodyPr>
          <a:lstStyle/>
          <a:p>
            <a:r>
              <a:rPr lang="sr-Cyrl-RS" u="sng" dirty="0" smtClean="0"/>
              <a:t>Пре него што су кренули у Моравску</a:t>
            </a:r>
            <a:r>
              <a:rPr lang="sr-Cyrl-RS" dirty="0" smtClean="0"/>
              <a:t>, браћа Ћирило и Методије, </a:t>
            </a:r>
            <a:r>
              <a:rPr lang="sr-Cyrl-RS" dirty="0" smtClean="0">
                <a:solidFill>
                  <a:srgbClr val="C00000"/>
                </a:solidFill>
              </a:rPr>
              <a:t>превели су СВЕТО ПИСМО са грчког на словенски дијалекат којим се говорило у околини Солуна</a:t>
            </a:r>
            <a:r>
              <a:rPr lang="sr-Cyrl-RS" dirty="0" smtClean="0"/>
              <a:t> (Солун је тада био други по величини град у Византији, где је живело много Словена). </a:t>
            </a:r>
          </a:p>
          <a:p>
            <a:pPr marL="285750" indent="-285750">
              <a:buFont typeface="Arial" panose="020B0604020202020204" pitchFamily="34" charset="0"/>
              <a:buChar char="•"/>
            </a:pPr>
            <a:r>
              <a:rPr lang="sr-Cyrl-RS" dirty="0" smtClean="0"/>
              <a:t>Мајка Ћирила и Методија била је из околине Солуна</a:t>
            </a:r>
          </a:p>
          <a:p>
            <a:endParaRPr lang="sr-Latn-RS" dirty="0"/>
          </a:p>
        </p:txBody>
      </p:sp>
    </p:spTree>
    <p:extLst>
      <p:ext uri="{BB962C8B-B14F-4D97-AF65-F5344CB8AC3E}">
        <p14:creationId xmlns:p14="http://schemas.microsoft.com/office/powerpoint/2010/main" val="108064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5840" y="798022"/>
            <a:ext cx="10781607" cy="923330"/>
          </a:xfrm>
          <a:prstGeom prst="rect">
            <a:avLst/>
          </a:prstGeom>
          <a:noFill/>
        </p:spPr>
        <p:txBody>
          <a:bodyPr wrap="square" rtlCol="0">
            <a:spAutoFit/>
          </a:bodyPr>
          <a:lstStyle/>
          <a:p>
            <a:r>
              <a:rPr lang="sr-Cyrl-RS" dirty="0" smtClean="0"/>
              <a:t>863. година се узима као година када су Словени примили писменост!</a:t>
            </a:r>
          </a:p>
          <a:p>
            <a:r>
              <a:rPr lang="sr-Cyrl-RS" dirty="0" smtClean="0"/>
              <a:t>Тада је Константин (Ћирило) створио </a:t>
            </a:r>
            <a:r>
              <a:rPr lang="sr-Cyrl-RS" b="1" dirty="0" smtClean="0">
                <a:solidFill>
                  <a:srgbClr val="C00000"/>
                </a:solidFill>
              </a:rPr>
              <a:t>глагољицу – азбуку прилагођену словенском изговору.</a:t>
            </a:r>
            <a:endParaRPr lang="sr-Latn-RS"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277" y="1808019"/>
            <a:ext cx="3819525" cy="457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459" y="1817544"/>
            <a:ext cx="6076950" cy="4562475"/>
          </a:xfrm>
          <a:prstGeom prst="rect">
            <a:avLst/>
          </a:prstGeom>
        </p:spPr>
      </p:pic>
    </p:spTree>
    <p:extLst>
      <p:ext uri="{BB962C8B-B14F-4D97-AF65-F5344CB8AC3E}">
        <p14:creationId xmlns:p14="http://schemas.microsoft.com/office/powerpoint/2010/main" val="119281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360" y="349136"/>
            <a:ext cx="8487294" cy="5519650"/>
          </a:xfrm>
          <a:prstGeom prst="rect">
            <a:avLst/>
          </a:prstGeom>
        </p:spPr>
      </p:pic>
      <p:sp>
        <p:nvSpPr>
          <p:cNvPr id="3" name="TextBox 2"/>
          <p:cNvSpPr txBox="1"/>
          <p:nvPr/>
        </p:nvSpPr>
        <p:spPr>
          <a:xfrm>
            <a:off x="332508" y="6084916"/>
            <a:ext cx="11504815" cy="369332"/>
          </a:xfrm>
          <a:prstGeom prst="rect">
            <a:avLst/>
          </a:prstGeom>
          <a:noFill/>
        </p:spPr>
        <p:txBody>
          <a:bodyPr wrap="square" rtlCol="0">
            <a:spAutoFit/>
          </a:bodyPr>
          <a:lstStyle/>
          <a:p>
            <a:r>
              <a:rPr lang="sr-Cyrl-RS" dirty="0" smtClean="0"/>
              <a:t>На глагољицу су Ћирило и Методије, поред Светог писма, превели и Псалтир и Збирке псалма.</a:t>
            </a:r>
            <a:endParaRPr lang="sr-Latn-RS" dirty="0"/>
          </a:p>
        </p:txBody>
      </p:sp>
    </p:spTree>
    <p:extLst>
      <p:ext uri="{BB962C8B-B14F-4D97-AF65-F5344CB8AC3E}">
        <p14:creationId xmlns:p14="http://schemas.microsoft.com/office/powerpoint/2010/main" val="420871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913" y="349136"/>
            <a:ext cx="8711738" cy="6143104"/>
          </a:xfrm>
          <a:prstGeom prst="rect">
            <a:avLst/>
          </a:prstGeom>
        </p:spPr>
      </p:pic>
    </p:spTree>
    <p:extLst>
      <p:ext uri="{BB962C8B-B14F-4D97-AF65-F5344CB8AC3E}">
        <p14:creationId xmlns:p14="http://schemas.microsoft.com/office/powerpoint/2010/main" val="102370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034" y="757062"/>
            <a:ext cx="6076950" cy="5369418"/>
          </a:xfrm>
          <a:prstGeom prst="rect">
            <a:avLst/>
          </a:prstGeom>
        </p:spPr>
      </p:pic>
      <p:sp>
        <p:nvSpPr>
          <p:cNvPr id="3" name="TextBox 2"/>
          <p:cNvSpPr txBox="1"/>
          <p:nvPr/>
        </p:nvSpPr>
        <p:spPr>
          <a:xfrm>
            <a:off x="496148" y="4221326"/>
            <a:ext cx="4943764" cy="2031325"/>
          </a:xfrm>
          <a:prstGeom prst="rect">
            <a:avLst/>
          </a:prstGeom>
          <a:noFill/>
        </p:spPr>
        <p:txBody>
          <a:bodyPr wrap="square" rtlCol="0">
            <a:spAutoFit/>
          </a:bodyPr>
          <a:lstStyle/>
          <a:p>
            <a:r>
              <a:rPr lang="sr-Cyrl-RS" b="1" dirty="0" smtClean="0"/>
              <a:t>Црноризац Храбар </a:t>
            </a:r>
            <a:r>
              <a:rPr lang="sr-Cyrl-RS" dirty="0" smtClean="0"/>
              <a:t>је живео крајем 9. и почетком 10. века, а познат је по томе што је написао </a:t>
            </a:r>
            <a:r>
              <a:rPr lang="sr-Cyrl-RS" dirty="0" smtClean="0">
                <a:solidFill>
                  <a:srgbClr val="C00000"/>
                </a:solidFill>
              </a:rPr>
              <a:t>прву филолошку расправу</a:t>
            </a:r>
            <a:r>
              <a:rPr lang="sr-Cyrl-RS" dirty="0" smtClean="0"/>
              <a:t> на словенском језику – </a:t>
            </a:r>
            <a:r>
              <a:rPr lang="sr-Cyrl-RS" dirty="0" smtClean="0">
                <a:solidFill>
                  <a:srgbClr val="C00000"/>
                </a:solidFill>
              </a:rPr>
              <a:t>ћирилицом</a:t>
            </a:r>
            <a:r>
              <a:rPr lang="sr-Cyrl-RS" dirty="0" smtClean="0"/>
              <a:t> </a:t>
            </a:r>
            <a:r>
              <a:rPr lang="sr-Cyrl-RS" b="1" dirty="0" smtClean="0"/>
              <a:t>„Расправа о писменима“ </a:t>
            </a:r>
            <a:r>
              <a:rPr lang="sr-Cyrl-RS" dirty="0" smtClean="0"/>
              <a:t>и ту  је сачувао предање о постанку словенског писма.</a:t>
            </a:r>
            <a:endParaRPr lang="sr-Latn-R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90" y="515994"/>
            <a:ext cx="2693324" cy="3264279"/>
          </a:xfrm>
          <a:prstGeom prst="rect">
            <a:avLst/>
          </a:prstGeom>
        </p:spPr>
      </p:pic>
    </p:spTree>
    <p:extLst>
      <p:ext uri="{BB962C8B-B14F-4D97-AF65-F5344CB8AC3E}">
        <p14:creationId xmlns:p14="http://schemas.microsoft.com/office/powerpoint/2010/main" val="3676492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400" y="428876"/>
            <a:ext cx="11159067" cy="1754326"/>
          </a:xfrm>
          <a:prstGeom prst="rect">
            <a:avLst/>
          </a:prstGeom>
          <a:noFill/>
        </p:spPr>
        <p:txBody>
          <a:bodyPr wrap="square" rtlCol="0">
            <a:spAutoFit/>
          </a:bodyPr>
          <a:lstStyle/>
          <a:p>
            <a:r>
              <a:rPr lang="sr-Cyrl-RS" dirty="0" smtClean="0"/>
              <a:t>Друго, млађе словенско писмо било је ЋИРИЛИЦА, настало на захтев бугарског цара, који је васпитан и окренут византијском духу.</a:t>
            </a:r>
          </a:p>
          <a:p>
            <a:endParaRPr lang="sr-Cyrl-RS" dirty="0"/>
          </a:p>
          <a:p>
            <a:r>
              <a:rPr lang="sr-Cyrl-RS" dirty="0" smtClean="0"/>
              <a:t>ЋИРИЛИЦА је настала крајем 9. века по угледу на грчку азбуку.</a:t>
            </a:r>
          </a:p>
          <a:p>
            <a:r>
              <a:rPr lang="sr-Cyrl-RS" dirty="0" smtClean="0"/>
              <a:t>Мисли се да је ово писмо створио КЛИМЕНТ ОХРИДСКИ, ученик Ћирила и Методија. Поред Климента, помињу се и Наум, Горазд...</a:t>
            </a:r>
            <a:endParaRPr lang="sr-Latn-R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525" y="2282296"/>
            <a:ext cx="6076950" cy="4033838"/>
          </a:xfrm>
          <a:prstGeom prst="rect">
            <a:avLst/>
          </a:prstGeom>
        </p:spPr>
      </p:pic>
      <p:sp>
        <p:nvSpPr>
          <p:cNvPr id="4" name="Right Arrow 3"/>
          <p:cNvSpPr/>
          <p:nvPr/>
        </p:nvSpPr>
        <p:spPr>
          <a:xfrm>
            <a:off x="7425266" y="2282296"/>
            <a:ext cx="4258733" cy="3940704"/>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Дакле, српска писменост долази са југа (охридска школа), мада се не зна пут преношења писмености, јер нема сачуваних споменика</a:t>
            </a:r>
            <a:endParaRPr lang="sr-Latn-RS" dirty="0">
              <a:solidFill>
                <a:schemeClr val="tx1"/>
              </a:solidFill>
            </a:endParaRPr>
          </a:p>
        </p:txBody>
      </p:sp>
    </p:spTree>
    <p:extLst>
      <p:ext uri="{BB962C8B-B14F-4D97-AF65-F5344CB8AC3E}">
        <p14:creationId xmlns:p14="http://schemas.microsoft.com/office/powerpoint/2010/main" val="982623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11" y="274927"/>
            <a:ext cx="4473805" cy="33588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73" y="3749040"/>
            <a:ext cx="3721505" cy="270043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776" y="341429"/>
            <a:ext cx="6076950" cy="45624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5491" y="4181908"/>
            <a:ext cx="4114800" cy="2401771"/>
          </a:xfrm>
          <a:prstGeom prst="rect">
            <a:avLst/>
          </a:prstGeom>
        </p:spPr>
      </p:pic>
    </p:spTree>
    <p:extLst>
      <p:ext uri="{BB962C8B-B14F-4D97-AF65-F5344CB8AC3E}">
        <p14:creationId xmlns:p14="http://schemas.microsoft.com/office/powerpoint/2010/main" val="270247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549" y="340823"/>
            <a:ext cx="8894618" cy="6159731"/>
          </a:xfrm>
          <a:prstGeom prst="rect">
            <a:avLst/>
          </a:prstGeom>
        </p:spPr>
      </p:pic>
    </p:spTree>
    <p:extLst>
      <p:ext uri="{BB962C8B-B14F-4D97-AF65-F5344CB8AC3E}">
        <p14:creationId xmlns:p14="http://schemas.microsoft.com/office/powerpoint/2010/main" val="1402070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83" y="1056322"/>
            <a:ext cx="6076950" cy="4562475"/>
          </a:xfrm>
          <a:prstGeom prst="rect">
            <a:avLst/>
          </a:prstGeom>
        </p:spPr>
      </p:pic>
      <p:sp>
        <p:nvSpPr>
          <p:cNvPr id="3" name="TextBox 2"/>
          <p:cNvSpPr txBox="1"/>
          <p:nvPr/>
        </p:nvSpPr>
        <p:spPr>
          <a:xfrm>
            <a:off x="7232073" y="1413164"/>
            <a:ext cx="4522123" cy="3416320"/>
          </a:xfrm>
          <a:prstGeom prst="rect">
            <a:avLst/>
          </a:prstGeom>
          <a:noFill/>
        </p:spPr>
        <p:txBody>
          <a:bodyPr wrap="square" rtlCol="0">
            <a:spAutoFit/>
          </a:bodyPr>
          <a:lstStyle/>
          <a:p>
            <a:r>
              <a:rPr lang="sr-Cyrl-RS" b="1" dirty="0" smtClean="0"/>
              <a:t>10 ВЕКОВА ПИСМЕНОСТИ СЛОВЕНА:</a:t>
            </a:r>
          </a:p>
          <a:p>
            <a:endParaRPr lang="sr-Cyrl-RS" dirty="0"/>
          </a:p>
          <a:p>
            <a:pPr marL="342900" indent="-342900">
              <a:buAutoNum type="arabicParenR"/>
            </a:pPr>
            <a:r>
              <a:rPr lang="sr-Cyrl-RS" dirty="0" smtClean="0"/>
              <a:t>Старословенски језик (9 – 10. век)</a:t>
            </a:r>
          </a:p>
          <a:p>
            <a:pPr marL="342900" indent="-342900">
              <a:buAutoNum type="arabicParenR"/>
            </a:pPr>
            <a:r>
              <a:rPr lang="sr-Cyrl-RS" dirty="0" smtClean="0"/>
              <a:t>Српскословенски језик (17 – 18. век)</a:t>
            </a:r>
          </a:p>
          <a:p>
            <a:pPr marL="342900" indent="-342900">
              <a:buAutoNum type="arabicParenR"/>
            </a:pPr>
            <a:r>
              <a:rPr lang="sr-Cyrl-RS" dirty="0" smtClean="0"/>
              <a:t>Језик плурализма (рускословенски, српскословенски, славјаносерпски) крај 18. и почетак 19. века</a:t>
            </a:r>
          </a:p>
          <a:p>
            <a:pPr marL="342900" indent="-342900">
              <a:buAutoNum type="arabicParenR"/>
            </a:pPr>
            <a:r>
              <a:rPr lang="sr-Cyrl-RS" dirty="0" smtClean="0"/>
              <a:t>Савремени књижевни језик (од Вукове реформе до данас)</a:t>
            </a:r>
            <a:endParaRPr lang="sr-Latn-RS" dirty="0"/>
          </a:p>
        </p:txBody>
      </p:sp>
    </p:spTree>
    <p:extLst>
      <p:ext uri="{BB962C8B-B14F-4D97-AF65-F5344CB8AC3E}">
        <p14:creationId xmlns:p14="http://schemas.microsoft.com/office/powerpoint/2010/main" val="117744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880" y="349136"/>
            <a:ext cx="8129847" cy="4472246"/>
          </a:xfrm>
          <a:prstGeom prst="rect">
            <a:avLst/>
          </a:prstGeom>
        </p:spPr>
      </p:pic>
      <p:sp>
        <p:nvSpPr>
          <p:cNvPr id="3" name="TextBox 2"/>
          <p:cNvSpPr txBox="1"/>
          <p:nvPr/>
        </p:nvSpPr>
        <p:spPr>
          <a:xfrm>
            <a:off x="881149" y="5170516"/>
            <a:ext cx="11171648" cy="1200329"/>
          </a:xfrm>
          <a:prstGeom prst="rect">
            <a:avLst/>
          </a:prstGeom>
          <a:noFill/>
        </p:spPr>
        <p:txBody>
          <a:bodyPr wrap="none" rtlCol="0">
            <a:spAutoFit/>
          </a:bodyPr>
          <a:lstStyle/>
          <a:p>
            <a:r>
              <a:rPr lang="sr-Cyrl-RS" dirty="0" smtClean="0"/>
              <a:t>Људи су насељавали различите крајеве, па је самим тим постојао велики број прајезика.</a:t>
            </a:r>
          </a:p>
          <a:p>
            <a:r>
              <a:rPr lang="sr-Cyrl-RS" dirty="0" smtClean="0"/>
              <a:t>Неки језици су по бројним карактеристикама били слични, па због тога чине једну породицу.</a:t>
            </a:r>
          </a:p>
          <a:p>
            <a:r>
              <a:rPr lang="sr-Cyrl-RS" dirty="0" smtClean="0"/>
              <a:t>ПРАИНДОЕВРОПСКА породица има доста „потомака“. Она је дала: словенске, германске,</a:t>
            </a:r>
          </a:p>
          <a:p>
            <a:r>
              <a:rPr lang="sr-Cyrl-RS" dirty="0" smtClean="0"/>
              <a:t>романске и многе друге језике.</a:t>
            </a:r>
            <a:endParaRPr lang="sr-Latn-RS" dirty="0"/>
          </a:p>
        </p:txBody>
      </p:sp>
    </p:spTree>
    <p:extLst>
      <p:ext uri="{BB962C8B-B14F-4D97-AF65-F5344CB8AC3E}">
        <p14:creationId xmlns:p14="http://schemas.microsoft.com/office/powerpoint/2010/main" val="403992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895" y="665018"/>
            <a:ext cx="3700052" cy="369332"/>
          </a:xfrm>
          <a:prstGeom prst="rect">
            <a:avLst/>
          </a:prstGeom>
          <a:noFill/>
        </p:spPr>
        <p:txBody>
          <a:bodyPr wrap="none" rtlCol="0">
            <a:spAutoFit/>
          </a:bodyPr>
          <a:lstStyle/>
          <a:p>
            <a:r>
              <a:rPr lang="sr-Cyrl-RS" b="1" dirty="0" smtClean="0"/>
              <a:t>ЛЕГЕНДА О ПОСТАНКУ ЈЕЗИКА</a:t>
            </a:r>
            <a:endParaRPr lang="sr-Latn-R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299" y="1199267"/>
            <a:ext cx="3881648" cy="2717154"/>
          </a:xfrm>
          <a:prstGeom prst="rect">
            <a:avLst/>
          </a:prstGeom>
        </p:spPr>
      </p:pic>
      <p:sp>
        <p:nvSpPr>
          <p:cNvPr id="5" name="Rectangle 4"/>
          <p:cNvSpPr/>
          <p:nvPr/>
        </p:nvSpPr>
        <p:spPr>
          <a:xfrm>
            <a:off x="4943302" y="1034350"/>
            <a:ext cx="6096000" cy="5078313"/>
          </a:xfrm>
          <a:prstGeom prst="rect">
            <a:avLst/>
          </a:prstGeom>
        </p:spPr>
        <p:txBody>
          <a:bodyPr>
            <a:spAutoFit/>
          </a:bodyPr>
          <a:lstStyle/>
          <a:p>
            <a:r>
              <a:rPr lang="ru-RU" dirty="0"/>
              <a:t>Некада давно, људи су говорили једним језиком и живели у граду Вавилону. Сви су се разумели. Пожелели су да изграде веома високу кулу, да досегну небо, да дођу до бога. То је наљутило бога, толика људска дрскост. Да би прекинуо овај посао, измешао је језике свих градитеља који су градили на тој грађевини достојној бога, али и доказу људске упорности и способности. </a:t>
            </a:r>
            <a:r>
              <a:rPr lang="ru-RU" dirty="0" smtClean="0"/>
              <a:t>Ово </a:t>
            </a:r>
            <a:r>
              <a:rPr lang="ru-RU" dirty="0"/>
              <a:t>је уродило плодом. Људи више нису могли да се споразумевају.  И зато је кула до данас остала незавршена. А људи? Људи су се расули по целој Земљи</a:t>
            </a:r>
            <a:r>
              <a:rPr lang="ru-RU" dirty="0" smtClean="0"/>
              <a:t>. И </a:t>
            </a:r>
            <a:r>
              <a:rPr lang="ru-RU" dirty="0"/>
              <a:t>тако је остало до данас. Људи живе по целој планети, говоре различитим језицима и тешко се разумеју. Тако су по Библији настали различити језици у свету. </a:t>
            </a:r>
            <a:endParaRPr lang="ru-RU" dirty="0" smtClean="0"/>
          </a:p>
          <a:p>
            <a:endParaRPr lang="ru-RU" dirty="0"/>
          </a:p>
          <a:p>
            <a:endParaRPr lang="ru-RU" dirty="0" smtClean="0"/>
          </a:p>
          <a:p>
            <a:r>
              <a:rPr lang="ru-RU" b="1" dirty="0">
                <a:solidFill>
                  <a:srgbClr val="FF0000"/>
                </a:solidFill>
              </a:rPr>
              <a:t>Човек се по беседи </a:t>
            </a:r>
            <a:r>
              <a:rPr lang="ru-RU" b="1" dirty="0" smtClean="0">
                <a:solidFill>
                  <a:srgbClr val="FF0000"/>
                </a:solidFill>
              </a:rPr>
              <a:t>познаје!</a:t>
            </a:r>
            <a:endParaRPr lang="ru-RU" dirty="0">
              <a:solidFill>
                <a:srgbClr val="FF0000"/>
              </a:solidFill>
            </a:endParaRPr>
          </a:p>
        </p:txBody>
      </p:sp>
      <p:sp>
        <p:nvSpPr>
          <p:cNvPr id="6" name="Rectangle 5"/>
          <p:cNvSpPr/>
          <p:nvPr/>
        </p:nvSpPr>
        <p:spPr>
          <a:xfrm>
            <a:off x="489707" y="4081338"/>
            <a:ext cx="4150427" cy="2031325"/>
          </a:xfrm>
          <a:prstGeom prst="rect">
            <a:avLst/>
          </a:prstGeom>
        </p:spPr>
        <p:txBody>
          <a:bodyPr wrap="square">
            <a:spAutoFit/>
          </a:bodyPr>
          <a:lstStyle/>
          <a:p>
            <a:r>
              <a:rPr lang="sr-Cyrl-RS" sz="1400" dirty="0">
                <a:latin typeface="Monotype Corsiva" panose="03010101010201010101" pitchFamily="66" charset="0"/>
                <a:cs typeface="MV Boli" panose="02000500030200090000" pitchFamily="2" charset="0"/>
              </a:rPr>
              <a:t>Вавилонска кула: </a:t>
            </a:r>
            <a:r>
              <a:rPr lang="sr-Cyrl-RS" sz="1400" b="1" dirty="0">
                <a:latin typeface="Monotype Corsiva" panose="03010101010201010101" pitchFamily="66" charset="0"/>
                <a:cs typeface="MV Boli" panose="02000500030200090000" pitchFamily="2" charset="0"/>
              </a:rPr>
              <a:t>према Библији</a:t>
            </a:r>
            <a:r>
              <a:rPr lang="sr-Cyrl-RS" sz="1400" dirty="0">
                <a:latin typeface="Monotype Corsiva" panose="03010101010201010101" pitchFamily="66" charset="0"/>
                <a:cs typeface="MV Boli" panose="02000500030200090000" pitchFamily="2" charset="0"/>
              </a:rPr>
              <a:t>, сви су људи </a:t>
            </a:r>
            <a:r>
              <a:rPr lang="sr-Cyrl-RS" sz="1400" u="sng" dirty="0">
                <a:latin typeface="Monotype Corsiva" panose="03010101010201010101" pitchFamily="66" charset="0"/>
                <a:cs typeface="MV Boli" panose="02000500030200090000" pitchFamily="2" charset="0"/>
              </a:rPr>
              <a:t>у почетку говорили хебрејски</a:t>
            </a:r>
            <a:r>
              <a:rPr lang="sr-Cyrl-RS" sz="1400" dirty="0">
                <a:latin typeface="Monotype Corsiva" panose="03010101010201010101" pitchFamily="66" charset="0"/>
                <a:cs typeface="MV Boli" panose="02000500030200090000" pitchFamily="2" charset="0"/>
              </a:rPr>
              <a:t>, који је био и Адамов језик, а разни свјетски језици настали су као божја казна људима Вавилона, да се не могу више споразумјети међу собом. </a:t>
            </a:r>
            <a:r>
              <a:rPr lang="sr-Cyrl-RS" sz="1400" dirty="0" smtClean="0">
                <a:latin typeface="Monotype Corsiva" panose="03010101010201010101" pitchFamily="66" charset="0"/>
                <a:cs typeface="MV Boli" panose="02000500030200090000" pitchFamily="2" charset="0"/>
              </a:rPr>
              <a:t>Невероватно </a:t>
            </a:r>
            <a:r>
              <a:rPr lang="sr-Cyrl-RS" sz="1400" dirty="0">
                <a:latin typeface="Monotype Corsiva" panose="03010101010201010101" pitchFamily="66" charset="0"/>
                <a:cs typeface="MV Boli" panose="02000500030200090000" pitchFamily="2" charset="0"/>
              </a:rPr>
              <a:t>је што се овај мит добрим дијелом европске историје — од почетака хришћанске културе па све до </a:t>
            </a:r>
            <a:r>
              <a:rPr lang="sr-Cyrl-RS" sz="1400" dirty="0" smtClean="0">
                <a:latin typeface="Monotype Corsiva" panose="03010101010201010101" pitchFamily="66" charset="0"/>
                <a:cs typeface="MV Boli" panose="02000500030200090000" pitchFamily="2" charset="0"/>
              </a:rPr>
              <a:t>19.</a:t>
            </a:r>
            <a:r>
              <a:rPr lang="sr-Latn-RS" sz="1400" dirty="0" smtClean="0">
                <a:latin typeface="Monotype Corsiva" panose="03010101010201010101" pitchFamily="66" charset="0"/>
                <a:cs typeface="MV Boli" panose="02000500030200090000" pitchFamily="2" charset="0"/>
              </a:rPr>
              <a:t> </a:t>
            </a:r>
            <a:r>
              <a:rPr lang="sr-Cyrl-RS" sz="1400" dirty="0" smtClean="0">
                <a:latin typeface="Monotype Corsiva" panose="03010101010201010101" pitchFamily="66" charset="0"/>
                <a:cs typeface="MV Boli" panose="02000500030200090000" pitchFamily="2" charset="0"/>
              </a:rPr>
              <a:t>века</a:t>
            </a:r>
            <a:r>
              <a:rPr lang="sr-Cyrl-RS" sz="1400" dirty="0">
                <a:latin typeface="Monotype Corsiva" panose="03010101010201010101" pitchFamily="66" charset="0"/>
                <a:cs typeface="MV Boli" panose="02000500030200090000" pitchFamily="2" charset="0"/>
              </a:rPr>
              <a:t>! — међу свим проучаваоцима језика у </a:t>
            </a:r>
            <a:r>
              <a:rPr lang="sr-Cyrl-RS" sz="1400" dirty="0" smtClean="0">
                <a:latin typeface="Monotype Corsiva" panose="03010101010201010101" pitchFamily="66" charset="0"/>
                <a:cs typeface="MV Boli" panose="02000500030200090000" pitchFamily="2" charset="0"/>
              </a:rPr>
              <a:t>Европи, </a:t>
            </a:r>
            <a:r>
              <a:rPr lang="sr-Cyrl-RS" sz="1400" dirty="0">
                <a:latin typeface="Monotype Corsiva" panose="03010101010201010101" pitchFamily="66" charset="0"/>
                <a:cs typeface="MV Boli" panose="02000500030200090000" pitchFamily="2" charset="0"/>
              </a:rPr>
              <a:t>априори узимао за истинито објашњење о поријеклу језика, и није се уопште доводио у питање нити сумњу.</a:t>
            </a:r>
            <a:endParaRPr lang="sr-Latn-RS" sz="1400" dirty="0">
              <a:latin typeface="Monotype Corsiva" panose="03010101010201010101" pitchFamily="66" charset="0"/>
              <a:cs typeface="MV Boli" panose="02000500030200090000" pitchFamily="2" charset="0"/>
            </a:endParaRPr>
          </a:p>
        </p:txBody>
      </p:sp>
    </p:spTree>
    <p:extLst>
      <p:ext uri="{BB962C8B-B14F-4D97-AF65-F5344CB8AC3E}">
        <p14:creationId xmlns:p14="http://schemas.microsoft.com/office/powerpoint/2010/main" val="242208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10" y="573578"/>
            <a:ext cx="7730837" cy="5760720"/>
          </a:xfrm>
          <a:prstGeom prst="rect">
            <a:avLst/>
          </a:prstGeom>
        </p:spPr>
      </p:pic>
      <p:sp>
        <p:nvSpPr>
          <p:cNvPr id="3" name="TextBox 2"/>
          <p:cNvSpPr txBox="1"/>
          <p:nvPr/>
        </p:nvSpPr>
        <p:spPr>
          <a:xfrm>
            <a:off x="8312727" y="1778924"/>
            <a:ext cx="3350029" cy="2585323"/>
          </a:xfrm>
          <a:prstGeom prst="rect">
            <a:avLst/>
          </a:prstGeom>
          <a:noFill/>
        </p:spPr>
        <p:txBody>
          <a:bodyPr wrap="square" rtlCol="0">
            <a:spAutoFit/>
          </a:bodyPr>
          <a:lstStyle/>
          <a:p>
            <a:r>
              <a:rPr lang="sr-Cyrl-RS" dirty="0" smtClean="0"/>
              <a:t>Словенски језици показују</a:t>
            </a:r>
          </a:p>
          <a:p>
            <a:r>
              <a:rPr lang="sr-Cyrl-RS" dirty="0" smtClean="0"/>
              <a:t>међусобну сродност, а она потиче из чињенице да су некада сви Словени живели у заједници (прасловенска заједница) и да су се служили истим језиком (прасловенским језиком)</a:t>
            </a:r>
          </a:p>
        </p:txBody>
      </p:sp>
    </p:spTree>
    <p:extLst>
      <p:ext uri="{BB962C8B-B14F-4D97-AF65-F5344CB8AC3E}">
        <p14:creationId xmlns:p14="http://schemas.microsoft.com/office/powerpoint/2010/main" val="260472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45" y="1762299"/>
            <a:ext cx="3991627" cy="3449781"/>
          </a:xfrm>
          <a:prstGeom prst="rect">
            <a:avLst/>
          </a:prstGeom>
        </p:spPr>
      </p:pic>
      <p:sp>
        <p:nvSpPr>
          <p:cNvPr id="3" name="Rectangle 2"/>
          <p:cNvSpPr/>
          <p:nvPr/>
        </p:nvSpPr>
        <p:spPr>
          <a:xfrm>
            <a:off x="2741682" y="484508"/>
            <a:ext cx="5958682" cy="646331"/>
          </a:xfrm>
          <a:prstGeom prst="rect">
            <a:avLst/>
          </a:prstGeom>
        </p:spPr>
        <p:txBody>
          <a:bodyPr wrap="none">
            <a:spAutoFit/>
          </a:bodyPr>
          <a:lstStyle/>
          <a:p>
            <a:r>
              <a:rPr lang="sr-Latn-CS" sz="3600" b="1" dirty="0"/>
              <a:t>Прапостојбина Словена</a:t>
            </a:r>
          </a:p>
        </p:txBody>
      </p:sp>
      <p:sp>
        <p:nvSpPr>
          <p:cNvPr id="4" name="Rectangle 3"/>
          <p:cNvSpPr/>
          <p:nvPr/>
        </p:nvSpPr>
        <p:spPr>
          <a:xfrm>
            <a:off x="5375564" y="2610197"/>
            <a:ext cx="6096000" cy="3416320"/>
          </a:xfrm>
          <a:prstGeom prst="rect">
            <a:avLst/>
          </a:prstGeom>
        </p:spPr>
        <p:txBody>
          <a:bodyPr>
            <a:spAutoFit/>
          </a:bodyPr>
          <a:lstStyle/>
          <a:p>
            <a:r>
              <a:rPr lang="ru-RU" b="1" dirty="0"/>
              <a:t>"Прадомовина"</a:t>
            </a:r>
            <a:r>
              <a:rPr lang="ru-RU" dirty="0"/>
              <a:t>, или </a:t>
            </a:r>
            <a:r>
              <a:rPr lang="ru-RU" b="1" dirty="0"/>
              <a:t>прапостојбина Словена</a:t>
            </a:r>
            <a:r>
              <a:rPr lang="ru-RU" dirty="0"/>
              <a:t> је простор на коме су се </a:t>
            </a:r>
            <a:r>
              <a:rPr lang="ru-RU" u="sng" dirty="0">
                <a:hlinkClick r:id="rId3" tooltip="Словени"/>
              </a:rPr>
              <a:t>Стари Словени</a:t>
            </a:r>
            <a:r>
              <a:rPr lang="ru-RU" u="sng" dirty="0"/>
              <a:t> </a:t>
            </a:r>
            <a:r>
              <a:rPr lang="ru-RU" dirty="0"/>
              <a:t>обликовали као </a:t>
            </a:r>
            <a:r>
              <a:rPr lang="ru-RU" u="sng" dirty="0">
                <a:hlinkClick r:id="rId4" tooltip="Народ"/>
              </a:rPr>
              <a:t>народ</a:t>
            </a:r>
            <a:r>
              <a:rPr lang="ru-RU" u="sng" dirty="0"/>
              <a:t> </a:t>
            </a:r>
            <a:r>
              <a:rPr lang="ru-RU" dirty="0"/>
              <a:t>са заједничким језиком, веровањима и обичајима. </a:t>
            </a:r>
            <a:r>
              <a:rPr lang="ru-RU" dirty="0" smtClean="0"/>
              <a:t>Претпоставља се да су стари Словени </a:t>
            </a:r>
            <a:r>
              <a:rPr lang="ru-RU" dirty="0" smtClean="0">
                <a:solidFill>
                  <a:srgbClr val="FF9900"/>
                </a:solidFill>
              </a:rPr>
              <a:t>живели између река Одре и Лабе на западу и Волге на истоку</a:t>
            </a:r>
            <a:r>
              <a:rPr lang="ru-RU" dirty="0" smtClean="0"/>
              <a:t>.</a:t>
            </a:r>
          </a:p>
          <a:p>
            <a:endParaRPr lang="ru-RU" dirty="0"/>
          </a:p>
          <a:p>
            <a:r>
              <a:rPr lang="ru-RU" dirty="0" smtClean="0"/>
              <a:t>Стари Словени, наши далеки преци, кренули су из своје прапостојбине у велику сеобу. Тако се једна група кретала на исток, једна на запад и једна на југ, а од њих су формиране три групе језика.</a:t>
            </a:r>
            <a:endParaRPr lang="sr-Latn-RS" dirty="0"/>
          </a:p>
        </p:txBody>
      </p:sp>
    </p:spTree>
    <p:extLst>
      <p:ext uri="{BB962C8B-B14F-4D97-AF65-F5344CB8AC3E}">
        <p14:creationId xmlns:p14="http://schemas.microsoft.com/office/powerpoint/2010/main" val="313649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414" y="473825"/>
            <a:ext cx="7946967" cy="5710843"/>
          </a:xfrm>
          <a:prstGeom prst="rect">
            <a:avLst/>
          </a:prstGeom>
        </p:spPr>
      </p:pic>
    </p:spTree>
    <p:extLst>
      <p:ext uri="{BB962C8B-B14F-4D97-AF65-F5344CB8AC3E}">
        <p14:creationId xmlns:p14="http://schemas.microsoft.com/office/powerpoint/2010/main" val="14497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932" y="567267"/>
            <a:ext cx="8492067" cy="5520265"/>
          </a:xfrm>
          <a:prstGeom prst="rect">
            <a:avLst/>
          </a:prstGeom>
        </p:spPr>
      </p:pic>
    </p:spTree>
    <p:extLst>
      <p:ext uri="{BB962C8B-B14F-4D97-AF65-F5344CB8AC3E}">
        <p14:creationId xmlns:p14="http://schemas.microsoft.com/office/powerpoint/2010/main" val="75343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515390"/>
            <a:ext cx="9002684" cy="5611090"/>
          </a:xfrm>
          <a:prstGeom prst="rect">
            <a:avLst/>
          </a:prstGeom>
        </p:spPr>
      </p:pic>
    </p:spTree>
    <p:extLst>
      <p:ext uri="{BB962C8B-B14F-4D97-AF65-F5344CB8AC3E}">
        <p14:creationId xmlns:p14="http://schemas.microsoft.com/office/powerpoint/2010/main" val="318131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7149" y="482139"/>
            <a:ext cx="4333238" cy="369332"/>
          </a:xfrm>
          <a:prstGeom prst="rect">
            <a:avLst/>
          </a:prstGeom>
          <a:noFill/>
        </p:spPr>
        <p:txBody>
          <a:bodyPr wrap="none" rtlCol="0">
            <a:spAutoFit/>
          </a:bodyPr>
          <a:lstStyle/>
          <a:p>
            <a:r>
              <a:rPr lang="sr-Cyrl-RS" b="1" dirty="0" smtClean="0"/>
              <a:t>ПОЈАВА СЛОВЕНСКЕ ПИСМЕНОСТИ</a:t>
            </a:r>
            <a:endParaRPr lang="sr-Latn-RS" b="1" dirty="0"/>
          </a:p>
        </p:txBody>
      </p:sp>
      <p:sp>
        <p:nvSpPr>
          <p:cNvPr id="3" name="TextBox 2"/>
          <p:cNvSpPr txBox="1"/>
          <p:nvPr/>
        </p:nvSpPr>
        <p:spPr>
          <a:xfrm>
            <a:off x="623455" y="1305098"/>
            <a:ext cx="11197243" cy="1200329"/>
          </a:xfrm>
          <a:prstGeom prst="rect">
            <a:avLst/>
          </a:prstGeom>
          <a:noFill/>
        </p:spPr>
        <p:txBody>
          <a:bodyPr wrap="square" rtlCol="0">
            <a:spAutoFit/>
          </a:bodyPr>
          <a:lstStyle/>
          <a:p>
            <a:r>
              <a:rPr lang="sr-Cyrl-RS" dirty="0" smtClean="0"/>
              <a:t>Наши преци, стари Словени доселили су се на Балкан у 6. и 7. веку.</a:t>
            </a:r>
          </a:p>
          <a:p>
            <a:r>
              <a:rPr lang="sr-Cyrl-RS" dirty="0" smtClean="0"/>
              <a:t>Населили су </a:t>
            </a:r>
            <a:r>
              <a:rPr lang="sr-Cyrl-RS" dirty="0" smtClean="0">
                <a:solidFill>
                  <a:srgbClr val="FFC000"/>
                </a:solidFill>
              </a:rPr>
              <a:t>простор између Источног римског царства (Византије) и ранијег Западног римског царства</a:t>
            </a:r>
            <a:r>
              <a:rPr lang="sr-Cyrl-RS" dirty="0" smtClean="0"/>
              <a:t> на чијем су тлу тада беле франачка држава и неке германске земље. Тако су се </a:t>
            </a:r>
            <a:r>
              <a:rPr lang="sr-Cyrl-RS" u="sng" dirty="0" smtClean="0"/>
              <a:t>нашли </a:t>
            </a:r>
            <a:r>
              <a:rPr lang="sr-Cyrl-RS" b="1" u="sng" dirty="0" smtClean="0"/>
              <a:t>између</a:t>
            </a:r>
            <a:r>
              <a:rPr lang="sr-Cyrl-RS" u="sng" dirty="0" smtClean="0"/>
              <a:t> зона </a:t>
            </a:r>
            <a:r>
              <a:rPr lang="sr-Cyrl-RS" u="sng" dirty="0" smtClean="0">
                <a:solidFill>
                  <a:srgbClr val="C00000"/>
                </a:solidFill>
              </a:rPr>
              <a:t>грчке и латинске културе</a:t>
            </a:r>
            <a:r>
              <a:rPr lang="sr-Cyrl-RS" dirty="0" smtClean="0"/>
              <a:t>.</a:t>
            </a: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283" y="2658774"/>
            <a:ext cx="2095500" cy="1457325"/>
          </a:xfrm>
          <a:prstGeom prst="rect">
            <a:avLst/>
          </a:prstGeom>
        </p:spPr>
      </p:pic>
      <p:sp>
        <p:nvSpPr>
          <p:cNvPr id="5" name="TextBox 4"/>
          <p:cNvSpPr txBox="1"/>
          <p:nvPr/>
        </p:nvSpPr>
        <p:spPr>
          <a:xfrm>
            <a:off x="491375" y="4527049"/>
            <a:ext cx="10820092" cy="1754326"/>
          </a:xfrm>
          <a:prstGeom prst="rect">
            <a:avLst/>
          </a:prstGeom>
          <a:noFill/>
        </p:spPr>
        <p:txBody>
          <a:bodyPr wrap="square" rtlCol="0">
            <a:spAutoFit/>
          </a:bodyPr>
          <a:lstStyle/>
          <a:p>
            <a:r>
              <a:rPr lang="sr-Cyrl-RS" dirty="0" smtClean="0"/>
              <a:t>Цариград је био центар хришћанства(православни исток) - проповедао хришћанство на грчком језику, а Рим као центар хришћанства (католички запад)- свој утицај шири на латинском језику.</a:t>
            </a:r>
          </a:p>
          <a:p>
            <a:r>
              <a:rPr lang="sr-Cyrl-RS" dirty="0" smtClean="0"/>
              <a:t>И Рим и Цариград су настојали да придобију што већи број верника, па су слали мисионаре да шире хришћанство (једни на грчком, једни на латинском језику). Словени, међутим, нису знали ни грчки, ни латински језик, а своје писмо нису имали.</a:t>
            </a:r>
            <a:endParaRPr lang="sr-Latn-RS" dirty="0"/>
          </a:p>
        </p:txBody>
      </p:sp>
    </p:spTree>
    <p:extLst>
      <p:ext uri="{BB962C8B-B14F-4D97-AF65-F5344CB8AC3E}">
        <p14:creationId xmlns:p14="http://schemas.microsoft.com/office/powerpoint/2010/main" val="899640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80</TotalTime>
  <Words>855</Words>
  <Application>Microsoft Office PowerPoint</Application>
  <PresentationFormat>Widescreen</PresentationFormat>
  <Paragraphs>45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Century Gothic</vt:lpstr>
      <vt:lpstr>Garamond</vt:lpstr>
      <vt:lpstr>Monotype Corsiva</vt:lpstr>
      <vt:lpstr>MV Boli</vt:lpstr>
      <vt:lpstr>Savon</vt:lpstr>
      <vt:lpstr>ПОЧЕЦИ СЛОВЕНСКЕ ПИСМЕНОСТИ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ПОЧЕЦИ СЛОВЕНСКЕ ПИСМЕНОСТИ</dc:title>
  <dc:creator>PCuser</dc:creator>
  <cp:lastModifiedBy>JokerMan HD</cp:lastModifiedBy>
  <cp:revision>10</cp:revision>
  <dcterms:created xsi:type="dcterms:W3CDTF">2018-10-15T16:07:34Z</dcterms:created>
  <dcterms:modified xsi:type="dcterms:W3CDTF">2021-01-16T17:58:21Z</dcterms:modified>
</cp:coreProperties>
</file>