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11/9/2018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11/9/2018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ГЛАГОЛСКИ ОБЛИЦИ</a:t>
            </a:r>
            <a:endParaRPr lang="sr-Latn-RS" dirty="0"/>
          </a:p>
        </p:txBody>
      </p:sp>
      <p:sp>
        <p:nvSpPr>
          <p:cNvPr id="3" name="Subtitle 2"/>
          <p:cNvSpPr>
            <a:spLocks noGrp="1"/>
          </p:cNvSpPr>
          <p:nvPr>
            <p:ph type="subTitle" idx="1"/>
          </p:nvPr>
        </p:nvSpPr>
        <p:spPr/>
        <p:txBody>
          <a:bodyPr/>
          <a:lstStyle/>
          <a:p>
            <a:r>
              <a:rPr lang="sr-Cyrl-RS" dirty="0" smtClean="0"/>
              <a:t>СИСТЕМАТИЗАЦИЈА</a:t>
            </a:r>
            <a:endParaRPr lang="sr-Latn-RS" dirty="0"/>
          </a:p>
        </p:txBody>
      </p:sp>
    </p:spTree>
    <p:extLst>
      <p:ext uri="{BB962C8B-B14F-4D97-AF65-F5344CB8AC3E}">
        <p14:creationId xmlns:p14="http://schemas.microsoft.com/office/powerpoint/2010/main" val="107661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4524" y="784595"/>
            <a:ext cx="11055927" cy="5078313"/>
          </a:xfrm>
          <a:prstGeom prst="rect">
            <a:avLst/>
          </a:prstGeom>
        </p:spPr>
        <p:txBody>
          <a:bodyPr wrap="square">
            <a:spAutoFit/>
          </a:bodyPr>
          <a:lstStyle/>
          <a:p>
            <a:r>
              <a:rPr lang="ru-RU" dirty="0"/>
              <a:t>Осим основног значења аорист има и </a:t>
            </a:r>
            <a:r>
              <a:rPr lang="ru-RU" u="sng" dirty="0"/>
              <a:t>релативна значења</a:t>
            </a:r>
            <a:r>
              <a:rPr lang="ru-RU" dirty="0" smtClean="0"/>
              <a:t>:</a:t>
            </a:r>
          </a:p>
          <a:p>
            <a:endParaRPr lang="ru-RU" dirty="0"/>
          </a:p>
          <a:p>
            <a:r>
              <a:rPr lang="ru-RU" dirty="0">
                <a:solidFill>
                  <a:srgbClr val="FF0000"/>
                </a:solidFill>
              </a:rPr>
              <a:t>Приповедачки аорист</a:t>
            </a:r>
          </a:p>
          <a:p>
            <a:r>
              <a:rPr lang="ru-RU" dirty="0"/>
              <a:t>Означава да су се радње, стања и збивања извршила у једном тренутку у прошлости које је ван тренутка говорења о томе. Ово се препознаје по прилошким одредбама за време: тада, онда, јуче и сл. </a:t>
            </a:r>
            <a:endParaRPr lang="ru-RU" dirty="0" smtClean="0"/>
          </a:p>
          <a:p>
            <a:r>
              <a:rPr lang="ru-RU" dirty="0" smtClean="0"/>
              <a:t>Пример</a:t>
            </a:r>
            <a:r>
              <a:rPr lang="ru-RU" dirty="0"/>
              <a:t>: Онда Марко узе тешку топузину, па је баци у дебело море</a:t>
            </a:r>
            <a:r>
              <a:rPr lang="ru-RU" dirty="0" smtClean="0"/>
              <a:t>.</a:t>
            </a:r>
          </a:p>
          <a:p>
            <a:endParaRPr lang="ru-RU" dirty="0"/>
          </a:p>
          <a:p>
            <a:r>
              <a:rPr lang="ru-RU" dirty="0">
                <a:solidFill>
                  <a:srgbClr val="FF0000"/>
                </a:solidFill>
              </a:rPr>
              <a:t>Модални аорист</a:t>
            </a:r>
          </a:p>
          <a:p>
            <a:r>
              <a:rPr lang="ru-RU" dirty="0"/>
              <a:t>Означава став говорног лица према још неизвршеној радњи: </a:t>
            </a:r>
            <a:endParaRPr lang="ru-RU" dirty="0" smtClean="0"/>
          </a:p>
          <a:p>
            <a:r>
              <a:rPr lang="ru-RU" dirty="0" smtClean="0"/>
              <a:t>Пример</a:t>
            </a:r>
            <a:r>
              <a:rPr lang="ru-RU" dirty="0"/>
              <a:t>: Бежимо настрадасмо. Дајте им воде, умреше од жеђи</a:t>
            </a:r>
            <a:r>
              <a:rPr lang="ru-RU" dirty="0" smtClean="0"/>
              <a:t>.</a:t>
            </a:r>
          </a:p>
          <a:p>
            <a:endParaRPr lang="ru-RU" dirty="0"/>
          </a:p>
          <a:p>
            <a:r>
              <a:rPr lang="ru-RU" dirty="0">
                <a:solidFill>
                  <a:srgbClr val="FF0000"/>
                </a:solidFill>
              </a:rPr>
              <a:t>Гномски (пословични) аорист</a:t>
            </a:r>
          </a:p>
          <a:p>
            <a:r>
              <a:rPr lang="ru-RU" dirty="0"/>
              <a:t>То је облик аориста који се употребљава у пословицама: Примери: Два лоша убише Милоша. Без муке се пјесма не испоја, без муке се сабља не искова</a:t>
            </a:r>
            <a:r>
              <a:rPr lang="ru-RU" dirty="0" smtClean="0"/>
              <a:t>.</a:t>
            </a:r>
          </a:p>
          <a:p>
            <a:endParaRPr lang="ru-RU" dirty="0"/>
          </a:p>
          <a:p>
            <a:r>
              <a:rPr lang="ru-RU" dirty="0" smtClean="0"/>
              <a:t> </a:t>
            </a:r>
            <a:r>
              <a:rPr lang="ru-RU" dirty="0"/>
              <a:t>Иако је речено да је АОРИСТ могућ од глагола оба вида (сврешеног и несвршеног) врло се мало и у приповедању употребљава од несвршених глагола, а поготово у разговорном језику, док га у научном и стручном језику - нема.</a:t>
            </a:r>
          </a:p>
        </p:txBody>
      </p:sp>
    </p:spTree>
    <p:extLst>
      <p:ext uri="{BB962C8B-B14F-4D97-AF65-F5344CB8AC3E}">
        <p14:creationId xmlns:p14="http://schemas.microsoft.com/office/powerpoint/2010/main" val="289129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5963" y="682578"/>
            <a:ext cx="10723419" cy="5663089"/>
          </a:xfrm>
          <a:prstGeom prst="rect">
            <a:avLst/>
          </a:prstGeom>
        </p:spPr>
        <p:txBody>
          <a:bodyPr wrap="square">
            <a:spAutoFit/>
          </a:bodyPr>
          <a:lstStyle/>
          <a:p>
            <a:r>
              <a:rPr lang="ru-RU" sz="2000" b="1" dirty="0">
                <a:solidFill>
                  <a:srgbClr val="FF0000"/>
                </a:solidFill>
              </a:rPr>
              <a:t>Имперфекат</a:t>
            </a:r>
            <a:r>
              <a:rPr lang="ru-RU" dirty="0"/>
              <a:t> (пређашње несвршено време) је прост, личан глаголски облик који казује да су се радње, стања и збивања вршила у прошлости, и да су дуго трајала:</a:t>
            </a:r>
          </a:p>
          <a:p>
            <a:r>
              <a:rPr lang="ru-RU" dirty="0"/>
              <a:t>Људи сеђаху на клупи и приповедаху доживљаје из ратова. </a:t>
            </a:r>
            <a:endParaRPr lang="ru-RU" dirty="0" smtClean="0"/>
          </a:p>
          <a:p>
            <a:endParaRPr lang="ru-RU" dirty="0"/>
          </a:p>
          <a:p>
            <a:r>
              <a:rPr lang="ru-RU" u="sng" dirty="0"/>
              <a:t>Имперфекат се гради искључиво од несвршених глагола</a:t>
            </a:r>
            <a:r>
              <a:rPr lang="ru-RU" dirty="0"/>
              <a:t>. То су глаголи чија радња траје неограничено: седети, скакати, љубити итд. Имперфекат је архаичан глаголски облик и не употребљава се у разговорном језику. Уместо њега користи се перфекат, презент и аорист. Овај глаголски облик још живи у приповеткама и романима старијих писаца, као стилско изражајно средство да се нагласи неизвеснот догађања. </a:t>
            </a:r>
            <a:endParaRPr lang="ru-RU" dirty="0" smtClean="0"/>
          </a:p>
          <a:p>
            <a:r>
              <a:rPr lang="ru-RU" dirty="0" smtClean="0"/>
              <a:t>Како </a:t>
            </a:r>
            <a:r>
              <a:rPr lang="ru-RU" dirty="0"/>
              <a:t>се гради иперфекат</a:t>
            </a:r>
          </a:p>
          <a:p>
            <a:r>
              <a:rPr lang="ru-RU" dirty="0"/>
              <a:t>Имперфекат се гаради тако што се на окрњену инфинитивну основу додају тројаки наставци: 1. лице јд. - АХ, ЈАХ, ИЈАХ 2. лице јд. АШЕ, ЈАШЕ, ИЈАШЕ и 3. лице јд.АШЕ, ЈАШЕ, ИЈАШЕ. У множини наставак за 1. лице мн. - АСМО, ЈАСМО, ИЈАСМО, за 2. лице мн. - АСТЕ, ЈАСТЕ, ИЈАСТЕ и за 3. лице мн. АХУ, ЈАХУ, ИЈАХУ. Због сугласника Ј у имперфекту имамо гласовну промену ЈОТОВАЊЕ</a:t>
            </a:r>
          </a:p>
          <a:p>
            <a:r>
              <a:rPr lang="ru-RU" dirty="0"/>
              <a:t>Пример:</a:t>
            </a:r>
          </a:p>
          <a:p>
            <a:r>
              <a:rPr lang="ru-RU" dirty="0"/>
              <a:t>Глагол ИЋИ - инфинитивна основа ИД плус наставак за 1. лице јд. ЈАХ импефекат иђах. Кад употребимо наставак ИЈАХ јавља се сибиларизација</a:t>
            </a:r>
          </a:p>
          <a:p>
            <a:r>
              <a:rPr lang="ru-RU" dirty="0"/>
              <a:t>Пример:</a:t>
            </a:r>
          </a:p>
          <a:p>
            <a:r>
              <a:rPr lang="ru-RU" dirty="0"/>
              <a:t>Глагол пећи - инфинитивна основа је ПЕК плус наставак за 1. лице јд. - ИЈАХ = пецијах јер се К у наставку за нови облик речи - мења у Ц</a:t>
            </a:r>
          </a:p>
        </p:txBody>
      </p:sp>
    </p:spTree>
    <p:extLst>
      <p:ext uri="{BB962C8B-B14F-4D97-AF65-F5344CB8AC3E}">
        <p14:creationId xmlns:p14="http://schemas.microsoft.com/office/powerpoint/2010/main" val="4078888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0" y="939582"/>
            <a:ext cx="10208028" cy="4247317"/>
          </a:xfrm>
          <a:prstGeom prst="rect">
            <a:avLst/>
          </a:prstGeom>
        </p:spPr>
        <p:txBody>
          <a:bodyPr wrap="square">
            <a:spAutoFit/>
          </a:bodyPr>
          <a:lstStyle/>
          <a:p>
            <a:r>
              <a:rPr lang="ru-RU" dirty="0">
                <a:solidFill>
                  <a:srgbClr val="FF0000"/>
                </a:solidFill>
              </a:rPr>
              <a:t>Приповедачки </a:t>
            </a:r>
            <a:r>
              <a:rPr lang="ru-RU" dirty="0" smtClean="0">
                <a:solidFill>
                  <a:srgbClr val="FF0000"/>
                </a:solidFill>
              </a:rPr>
              <a:t>имперфекат </a:t>
            </a:r>
            <a:r>
              <a:rPr lang="ru-RU" dirty="0" smtClean="0"/>
              <a:t>означава </a:t>
            </a:r>
            <a:r>
              <a:rPr lang="ru-RU" dirty="0"/>
              <a:t>да су се радње, стања и збивања извршила у прошлости и да су дуго трајала</a:t>
            </a:r>
            <a:r>
              <a:rPr lang="ru-RU" dirty="0" smtClean="0"/>
              <a:t>.</a:t>
            </a:r>
          </a:p>
          <a:p>
            <a:endParaRPr lang="ru-RU" dirty="0"/>
          </a:p>
          <a:p>
            <a:r>
              <a:rPr lang="ru-RU" dirty="0"/>
              <a:t>Пример:</a:t>
            </a:r>
          </a:p>
          <a:p>
            <a:r>
              <a:rPr lang="ru-RU" dirty="0"/>
              <a:t>Исакович беше отишао, а за њим нестајаху и слике њеног прошлог живота. (Сеобе - М. Црњански</a:t>
            </a:r>
            <a:r>
              <a:rPr lang="ru-RU" dirty="0" smtClean="0"/>
              <a:t>)</a:t>
            </a:r>
          </a:p>
          <a:p>
            <a:endParaRPr lang="ru-RU" dirty="0"/>
          </a:p>
          <a:p>
            <a:r>
              <a:rPr lang="ru-RU" dirty="0">
                <a:solidFill>
                  <a:srgbClr val="FF0000"/>
                </a:solidFill>
              </a:rPr>
              <a:t>Гномски (пословични) </a:t>
            </a:r>
            <a:r>
              <a:rPr lang="ru-RU" dirty="0" smtClean="0">
                <a:solidFill>
                  <a:srgbClr val="FF0000"/>
                </a:solidFill>
              </a:rPr>
              <a:t>имперфекат </a:t>
            </a:r>
            <a:r>
              <a:rPr lang="ru-RU" dirty="0" smtClean="0"/>
              <a:t>је </a:t>
            </a:r>
            <a:r>
              <a:rPr lang="ru-RU" dirty="0"/>
              <a:t>облик имперфекта који се употребљава у </a:t>
            </a:r>
            <a:r>
              <a:rPr lang="ru-RU" dirty="0" smtClean="0"/>
              <a:t>пословицама.</a:t>
            </a:r>
          </a:p>
          <a:p>
            <a:endParaRPr lang="ru-RU" dirty="0"/>
          </a:p>
          <a:p>
            <a:r>
              <a:rPr lang="ru-RU" dirty="0"/>
              <a:t>Примери:</a:t>
            </a:r>
          </a:p>
          <a:p>
            <a:r>
              <a:rPr lang="ru-RU" dirty="0"/>
              <a:t>Кад се синовац жењаше ни стрица не питаше, а кад се ражењаше и стрину приупиташе</a:t>
            </a:r>
            <a:r>
              <a:rPr lang="ru-RU" dirty="0" smtClean="0"/>
              <a:t>.</a:t>
            </a:r>
          </a:p>
          <a:p>
            <a:endParaRPr lang="ru-RU" dirty="0"/>
          </a:p>
          <a:p>
            <a:r>
              <a:rPr lang="ru-RU" dirty="0">
                <a:solidFill>
                  <a:srgbClr val="FF0000"/>
                </a:solidFill>
              </a:rPr>
              <a:t>Квалификативни (описни) </a:t>
            </a:r>
            <a:r>
              <a:rPr lang="ru-RU" dirty="0" smtClean="0">
                <a:solidFill>
                  <a:srgbClr val="FF0000"/>
                </a:solidFill>
              </a:rPr>
              <a:t>имперфекат</a:t>
            </a:r>
          </a:p>
          <a:p>
            <a:endParaRPr lang="ru-RU" dirty="0">
              <a:solidFill>
                <a:srgbClr val="FF0000"/>
              </a:solidFill>
            </a:endParaRPr>
          </a:p>
          <a:p>
            <a:r>
              <a:rPr lang="ru-RU" dirty="0"/>
              <a:t>Пример:</a:t>
            </a:r>
          </a:p>
          <a:p>
            <a:r>
              <a:rPr lang="ru-RU" dirty="0"/>
              <a:t>Призор је био диван: под планинским врховима простираху се тамне шуме зелених борова... </a:t>
            </a:r>
          </a:p>
        </p:txBody>
      </p:sp>
    </p:spTree>
    <p:extLst>
      <p:ext uri="{BB962C8B-B14F-4D97-AF65-F5344CB8AC3E}">
        <p14:creationId xmlns:p14="http://schemas.microsoft.com/office/powerpoint/2010/main" val="358354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5838" y="893764"/>
            <a:ext cx="10789921" cy="4708981"/>
          </a:xfrm>
          <a:prstGeom prst="rect">
            <a:avLst/>
          </a:prstGeom>
        </p:spPr>
        <p:txBody>
          <a:bodyPr wrap="square">
            <a:spAutoFit/>
          </a:bodyPr>
          <a:lstStyle/>
          <a:p>
            <a:r>
              <a:rPr lang="ru-RU" sz="2000" b="1" dirty="0">
                <a:solidFill>
                  <a:srgbClr val="FF0000"/>
                </a:solidFill>
              </a:rPr>
              <a:t>Императив</a:t>
            </a:r>
            <a:r>
              <a:rPr lang="ru-RU" sz="1400" dirty="0"/>
              <a:t> је прост, личан глаголски облик којим изричемо заповест да се радња изврши.</a:t>
            </a:r>
          </a:p>
          <a:p>
            <a:r>
              <a:rPr lang="ru-RU" sz="1400" dirty="0"/>
              <a:t>Императив се грати тако што се од 3. лица множине презента одбије његов наставак и дода наставак за облик </a:t>
            </a:r>
            <a:r>
              <a:rPr lang="ru-RU" sz="1400" dirty="0" smtClean="0"/>
              <a:t>императива:</a:t>
            </a:r>
            <a:endParaRPr lang="ru-RU" sz="1400" dirty="0"/>
          </a:p>
          <a:p>
            <a:r>
              <a:rPr lang="ru-RU" sz="1400" dirty="0" smtClean="0"/>
              <a:t>Једнина</a:t>
            </a:r>
          </a:p>
          <a:p>
            <a:r>
              <a:rPr lang="ru-RU" sz="1400" dirty="0" smtClean="0"/>
              <a:t>1</a:t>
            </a:r>
            <a:r>
              <a:rPr lang="ru-RU" sz="1400" dirty="0"/>
              <a:t>. лице нема</a:t>
            </a:r>
          </a:p>
          <a:p>
            <a:r>
              <a:rPr lang="ru-RU" sz="1400" dirty="0"/>
              <a:t>2. лице </a:t>
            </a:r>
            <a:r>
              <a:rPr lang="ru-RU" sz="1400" dirty="0" smtClean="0"/>
              <a:t>и, -ј,</a:t>
            </a:r>
            <a:endParaRPr lang="ru-RU" sz="1400" dirty="0"/>
          </a:p>
          <a:p>
            <a:r>
              <a:rPr lang="ru-RU" sz="1400" dirty="0"/>
              <a:t>3. лице нема</a:t>
            </a:r>
          </a:p>
          <a:p>
            <a:r>
              <a:rPr lang="ru-RU" sz="1400" dirty="0"/>
              <a:t>множина </a:t>
            </a:r>
            <a:endParaRPr lang="ru-RU" sz="1400" dirty="0" smtClean="0"/>
          </a:p>
          <a:p>
            <a:r>
              <a:rPr lang="ru-RU" sz="1400" dirty="0" smtClean="0"/>
              <a:t>1</a:t>
            </a:r>
            <a:r>
              <a:rPr lang="ru-RU" sz="1400" dirty="0"/>
              <a:t>. лице </a:t>
            </a:r>
            <a:r>
              <a:rPr lang="ru-RU" sz="1400" dirty="0" smtClean="0"/>
              <a:t>– имо, -јмо</a:t>
            </a:r>
            <a:endParaRPr lang="ru-RU" sz="1400" dirty="0"/>
          </a:p>
          <a:p>
            <a:r>
              <a:rPr lang="ru-RU" sz="1400" dirty="0"/>
              <a:t>2. лице </a:t>
            </a:r>
            <a:r>
              <a:rPr lang="ru-RU" sz="1400" dirty="0" smtClean="0"/>
              <a:t>– ите, - јте</a:t>
            </a:r>
            <a:endParaRPr lang="ru-RU" sz="1400" dirty="0"/>
          </a:p>
          <a:p>
            <a:r>
              <a:rPr lang="ru-RU" sz="1400" dirty="0"/>
              <a:t>3. лице нема</a:t>
            </a:r>
          </a:p>
          <a:p>
            <a:endParaRPr lang="ru-RU" sz="1400" dirty="0" smtClean="0"/>
          </a:p>
          <a:p>
            <a:r>
              <a:rPr lang="ru-RU" sz="1400" dirty="0" smtClean="0"/>
              <a:t>У </a:t>
            </a:r>
            <a:r>
              <a:rPr lang="ru-RU" sz="1400" dirty="0"/>
              <a:t>првом лицу једнине нема облика за императив, јер себи не заповедамо. Треће лице једнине и множине су ван говорне ситуације, па им директно не можемо заповедати. Међутим, њима се може изрећи посредна (индиректна) заповест помоћу презента и речце нека: Он нека дође на утакмицу! Имератив је, дакле, начин (само могућност да се радња изврши) пошто радње не морају бити реализоване чак и кад је у питању строга заповест.</a:t>
            </a:r>
          </a:p>
          <a:p>
            <a:r>
              <a:rPr lang="ru-RU" sz="1400" dirty="0"/>
              <a:t>Пример:</a:t>
            </a:r>
          </a:p>
          <a:p>
            <a:r>
              <a:rPr lang="ru-RU" sz="1400" dirty="0"/>
              <a:t>Наставник: Ибро, одмах затвори прозор! Ибро: - нећу!</a:t>
            </a:r>
          </a:p>
          <a:p>
            <a:r>
              <a:rPr lang="ru-RU" sz="1400" dirty="0"/>
              <a:t>Дакле, императивом се означава говорников став према нереализованој радњи која треба да се (из)врши ако се упште буде (из)вршила.</a:t>
            </a:r>
          </a:p>
          <a:p>
            <a:r>
              <a:rPr lang="ru-RU" sz="1400" dirty="0"/>
              <a:t>Императив може бити изрежен као заповест: Затвори прозор!; молба Молим те затвори прозор!; жеља исказана помоћу речце да и презента: Хоћу да затвориш прозор!; строга заповест: Сместа затвори прозор! - или помочу речце да и перфекта: Одмах да си затворио прозор!</a:t>
            </a:r>
          </a:p>
        </p:txBody>
      </p:sp>
    </p:spTree>
    <p:extLst>
      <p:ext uri="{BB962C8B-B14F-4D97-AF65-F5344CB8AC3E}">
        <p14:creationId xmlns:p14="http://schemas.microsoft.com/office/powerpoint/2010/main" val="1533692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0407" y="516047"/>
            <a:ext cx="10399222" cy="5909310"/>
          </a:xfrm>
          <a:prstGeom prst="rect">
            <a:avLst/>
          </a:prstGeom>
        </p:spPr>
        <p:txBody>
          <a:bodyPr wrap="square">
            <a:spAutoFit/>
          </a:bodyPr>
          <a:lstStyle/>
          <a:p>
            <a:r>
              <a:rPr lang="ru-RU" dirty="0"/>
              <a:t>Релативна значења императива</a:t>
            </a:r>
          </a:p>
          <a:p>
            <a:r>
              <a:rPr lang="ru-RU" dirty="0">
                <a:solidFill>
                  <a:srgbClr val="FF0000"/>
                </a:solidFill>
              </a:rPr>
              <a:t>Гномски - пословични </a:t>
            </a:r>
            <a:r>
              <a:rPr lang="ru-RU" dirty="0" smtClean="0">
                <a:solidFill>
                  <a:srgbClr val="FF0000"/>
                </a:solidFill>
              </a:rPr>
              <a:t>императив</a:t>
            </a:r>
          </a:p>
          <a:p>
            <a:endParaRPr lang="ru-RU" dirty="0">
              <a:solidFill>
                <a:srgbClr val="FF0000"/>
              </a:solidFill>
            </a:endParaRPr>
          </a:p>
          <a:p>
            <a:r>
              <a:rPr lang="ru-RU" dirty="0"/>
              <a:t>Примери:</a:t>
            </a:r>
          </a:p>
          <a:p>
            <a:r>
              <a:rPr lang="ru-RU" dirty="0"/>
              <a:t>Испеци, па реци!. Три пута мери једанпут крој (сеци). Пусти петла на праг, он се маши греде. Чини добро, не кај се, чини зло, надај се</a:t>
            </a:r>
            <a:r>
              <a:rPr lang="ru-RU" dirty="0" smtClean="0"/>
              <a:t>.</a:t>
            </a:r>
          </a:p>
          <a:p>
            <a:endParaRPr lang="ru-RU" dirty="0"/>
          </a:p>
          <a:p>
            <a:r>
              <a:rPr lang="ru-RU" dirty="0">
                <a:solidFill>
                  <a:srgbClr val="FF0000"/>
                </a:solidFill>
              </a:rPr>
              <a:t>Приповедачки </a:t>
            </a:r>
            <a:r>
              <a:rPr lang="ru-RU" dirty="0" smtClean="0">
                <a:solidFill>
                  <a:srgbClr val="FF0000"/>
                </a:solidFill>
              </a:rPr>
              <a:t>императив </a:t>
            </a:r>
            <a:r>
              <a:rPr lang="ru-RU" dirty="0" smtClean="0"/>
              <a:t>ознчава </a:t>
            </a:r>
            <a:r>
              <a:rPr lang="ru-RU" dirty="0"/>
              <a:t>радњу која се извршила у прошлости, он је синоним за приповедачки аорист, презент и крњи перфекат, па се у конгруенцији са њима изгубио у савременом језику</a:t>
            </a:r>
            <a:r>
              <a:rPr lang="ru-RU" dirty="0" smtClean="0"/>
              <a:t>.</a:t>
            </a:r>
          </a:p>
          <a:p>
            <a:endParaRPr lang="ru-RU" dirty="0"/>
          </a:p>
          <a:p>
            <a:r>
              <a:rPr lang="ru-RU" dirty="0"/>
              <a:t>Пример</a:t>
            </a:r>
            <a:r>
              <a:rPr lang="ru-RU" dirty="0" smtClean="0"/>
              <a:t>:</a:t>
            </a:r>
          </a:p>
          <a:p>
            <a:r>
              <a:rPr lang="ru-RU" dirty="0" smtClean="0"/>
              <a:t>Док </a:t>
            </a:r>
            <a:r>
              <a:rPr lang="ru-RU" dirty="0"/>
              <a:t>је он бежао уз брдо, а Марко потеци, појури за њим. Приповедачки императив је увек у 2. лицу једнине.</a:t>
            </a:r>
          </a:p>
          <a:p>
            <a:r>
              <a:rPr lang="ru-RU" u="sng" dirty="0"/>
              <a:t>Сибиларазиција у императиву</a:t>
            </a:r>
          </a:p>
          <a:p>
            <a:r>
              <a:rPr lang="ru-RU" dirty="0"/>
              <a:t>Код глагола који се завршавају на ћи јавља се гласовна промена сибиларизација по којој задњонепчани сугласник К у наставку за нови облик речи испред И прелази у зубни - Ц.</a:t>
            </a:r>
          </a:p>
          <a:p>
            <a:r>
              <a:rPr lang="ru-RU" dirty="0"/>
              <a:t>Пример:</a:t>
            </a:r>
          </a:p>
          <a:p>
            <a:r>
              <a:rPr lang="ru-RU" dirty="0"/>
              <a:t>3.лице множине глагола ПЕЋИ гласи пеку одбијеш наставак у добијеш пек, додаш наставак за имоератив и пек+и = ПЕЦИ, пецимо, пеците</a:t>
            </a:r>
          </a:p>
          <a:p>
            <a:endParaRPr lang="ru-RU" dirty="0"/>
          </a:p>
        </p:txBody>
      </p:sp>
    </p:spTree>
    <p:extLst>
      <p:ext uri="{BB962C8B-B14F-4D97-AF65-F5344CB8AC3E}">
        <p14:creationId xmlns:p14="http://schemas.microsoft.com/office/powerpoint/2010/main" val="2915477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2836" y="327947"/>
            <a:ext cx="10698480" cy="5940088"/>
          </a:xfrm>
          <a:prstGeom prst="rect">
            <a:avLst/>
          </a:prstGeom>
        </p:spPr>
        <p:txBody>
          <a:bodyPr wrap="square">
            <a:spAutoFit/>
          </a:bodyPr>
          <a:lstStyle/>
          <a:p>
            <a:endParaRPr lang="ru-RU" dirty="0"/>
          </a:p>
          <a:p>
            <a:r>
              <a:rPr lang="ru-RU" sz="2000" dirty="0">
                <a:solidFill>
                  <a:srgbClr val="FF0000"/>
                </a:solidFill>
              </a:rPr>
              <a:t>Перфекат</a:t>
            </a:r>
            <a:r>
              <a:rPr lang="ru-RU" dirty="0"/>
              <a:t> (прошло време) је сложен, личан глаголски облик који казује да су се радње, стања и збивања извршила у прошлости:</a:t>
            </a:r>
          </a:p>
          <a:p>
            <a:r>
              <a:rPr lang="ru-RU" dirty="0"/>
              <a:t>Људи су седели на клупи и приповедали доживљаје из </a:t>
            </a:r>
            <a:r>
              <a:rPr lang="ru-RU" dirty="0" smtClean="0"/>
              <a:t>ратова.</a:t>
            </a:r>
          </a:p>
          <a:p>
            <a:endParaRPr lang="ru-RU" dirty="0"/>
          </a:p>
          <a:p>
            <a:r>
              <a:rPr lang="ru-RU" dirty="0" smtClean="0"/>
              <a:t>Перфекат </a:t>
            </a:r>
            <a:r>
              <a:rPr lang="ru-RU" dirty="0"/>
              <a:t>се гради од енклитичких (скрачених) облика презента глагола ЈЕСАМ и радног глагоског придева глагола који се мења. То је, дакле, сложен глаголски облик.</a:t>
            </a:r>
          </a:p>
          <a:p>
            <a:r>
              <a:rPr lang="ru-RU" dirty="0"/>
              <a:t>Крњи перфекат</a:t>
            </a:r>
          </a:p>
          <a:p>
            <a:r>
              <a:rPr lang="ru-RU" dirty="0"/>
              <a:t>Често се, међутим, у говору и писању изостави - енклитички облик презента глагола ЈЕСАМ, као у примеру приповедали, пошто смо већ рекли енклитички облик помоћног галагола Јесам (су), јер стилски је лоше да се понављамо.</a:t>
            </a:r>
          </a:p>
          <a:p>
            <a:r>
              <a:rPr lang="ru-RU" dirty="0"/>
              <a:t>Такав перфекат зовемо </a:t>
            </a:r>
            <a:r>
              <a:rPr lang="ru-RU" u="sng" dirty="0">
                <a:solidFill>
                  <a:schemeClr val="accent4"/>
                </a:solidFill>
              </a:rPr>
              <a:t>крњи перфекат</a:t>
            </a:r>
            <a:r>
              <a:rPr lang="ru-RU" dirty="0"/>
              <a:t>. Додуше, исправно је и да смо </a:t>
            </a:r>
            <a:r>
              <a:rPr lang="ru-RU" dirty="0" smtClean="0"/>
              <a:t>рекли: </a:t>
            </a:r>
            <a:r>
              <a:rPr lang="ru-RU" dirty="0"/>
              <a:t>Људи су седели на клупи и приповедали СУ доживљаје из ратова. Али прва верзија боље и лепше зучи. Погледајте како би ружно било да кажемо:</a:t>
            </a:r>
          </a:p>
          <a:p>
            <a:r>
              <a:rPr lang="ru-RU" dirty="0"/>
              <a:t>Ја сам устао; ја сам доручковао и ја сам отишао у школу. Много је лепше:</a:t>
            </a:r>
          </a:p>
          <a:p>
            <a:r>
              <a:rPr lang="ru-RU" dirty="0"/>
              <a:t>Усато сам, доручковао и отишао у школу. Због тога се у нашем језику изостављају и личне заменице: ја, ти, он, она, оно, ми, ви, они, она, јер се из глаголског облика ВИДИ и лице и то не само у перфекту.</a:t>
            </a:r>
          </a:p>
          <a:p>
            <a:r>
              <a:rPr lang="ru-RU" dirty="0"/>
              <a:t>Још ваља рећи да перфекат разликује лице, број и род. Има, дакле, сва лица, сва три рода (мушки, женски и средњи) и оба броја (једнину и множину).</a:t>
            </a:r>
          </a:p>
          <a:p>
            <a:r>
              <a:rPr lang="ru-RU" dirty="0"/>
              <a:t>Право (индикативно) и релативно значење перфекта тешко је разграничити, нарочито у приповедачком стилу. Ту нам помажу прилошке одредбе за време: онда, тада и сл.</a:t>
            </a:r>
          </a:p>
        </p:txBody>
      </p:sp>
    </p:spTree>
    <p:extLst>
      <p:ext uri="{BB962C8B-B14F-4D97-AF65-F5344CB8AC3E}">
        <p14:creationId xmlns:p14="http://schemas.microsoft.com/office/powerpoint/2010/main" val="4241613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8226" y="604256"/>
            <a:ext cx="7922029" cy="4524315"/>
          </a:xfrm>
          <a:prstGeom prst="rect">
            <a:avLst/>
          </a:prstGeom>
        </p:spPr>
        <p:txBody>
          <a:bodyPr wrap="square">
            <a:spAutoFit/>
          </a:bodyPr>
          <a:lstStyle/>
          <a:p>
            <a:r>
              <a:rPr lang="ru-RU" dirty="0">
                <a:solidFill>
                  <a:srgbClr val="FF0000"/>
                </a:solidFill>
              </a:rPr>
              <a:t>Пословични (гномски) крњи </a:t>
            </a:r>
            <a:r>
              <a:rPr lang="ru-RU" dirty="0" smtClean="0">
                <a:solidFill>
                  <a:srgbClr val="FF0000"/>
                </a:solidFill>
              </a:rPr>
              <a:t>перфеат</a:t>
            </a:r>
          </a:p>
          <a:p>
            <a:r>
              <a:rPr lang="ru-RU" dirty="0" smtClean="0"/>
              <a:t>Употребљава </a:t>
            </a:r>
            <a:r>
              <a:rPr lang="ru-RU" dirty="0"/>
              <a:t>се у пословицама:</a:t>
            </a:r>
          </a:p>
          <a:p>
            <a:r>
              <a:rPr lang="ru-RU" dirty="0"/>
              <a:t>Брада нарасла, а памет не донела. Што колевка заљулала то мотика закопала итд</a:t>
            </a:r>
            <a:r>
              <a:rPr lang="ru-RU" dirty="0" smtClean="0"/>
              <a:t>.</a:t>
            </a:r>
          </a:p>
          <a:p>
            <a:endParaRPr lang="ru-RU" dirty="0"/>
          </a:p>
          <a:p>
            <a:r>
              <a:rPr lang="ru-RU" dirty="0">
                <a:solidFill>
                  <a:srgbClr val="FF0000"/>
                </a:solidFill>
              </a:rPr>
              <a:t>Модални пефекат</a:t>
            </a:r>
          </a:p>
          <a:p>
            <a:r>
              <a:rPr lang="ru-RU" dirty="0"/>
              <a:t>То је став говорног лица према неоствареној радњи:</a:t>
            </a:r>
          </a:p>
          <a:p>
            <a:r>
              <a:rPr lang="ru-RU" dirty="0"/>
              <a:t>Да смо дошли брзо (услов), човек не би умро.</a:t>
            </a:r>
          </a:p>
          <a:p>
            <a:r>
              <a:rPr lang="ru-RU" dirty="0"/>
              <a:t>Децо, да сте одмах ућутали (заповест</a:t>
            </a:r>
            <a:r>
              <a:rPr lang="ru-RU" dirty="0" smtClean="0"/>
              <a:t>).</a:t>
            </a:r>
          </a:p>
          <a:p>
            <a:endParaRPr lang="ru-RU" dirty="0"/>
          </a:p>
          <a:p>
            <a:r>
              <a:rPr lang="ru-RU" dirty="0">
                <a:solidFill>
                  <a:srgbClr val="FF0000"/>
                </a:solidFill>
              </a:rPr>
              <a:t>Квалификтивни перфекат</a:t>
            </a:r>
          </a:p>
          <a:p>
            <a:r>
              <a:rPr lang="ru-RU" dirty="0"/>
              <a:t>То је облик перфекта којим се казују извршене радње које дају стално својство субјекатском појму.</a:t>
            </a:r>
          </a:p>
          <a:p>
            <a:r>
              <a:rPr lang="ru-RU" dirty="0"/>
              <a:t>Примери:</a:t>
            </a:r>
          </a:p>
          <a:p>
            <a:r>
              <a:rPr lang="ru-RU" dirty="0"/>
              <a:t>Марко је дипломирао на Филошком факултету.</a:t>
            </a:r>
          </a:p>
          <a:p>
            <a:r>
              <a:rPr lang="ru-RU" dirty="0"/>
              <a:t>Изнад клисуре надвиле су се стене.</a:t>
            </a:r>
          </a:p>
        </p:txBody>
      </p:sp>
    </p:spTree>
    <p:extLst>
      <p:ext uri="{BB962C8B-B14F-4D97-AF65-F5344CB8AC3E}">
        <p14:creationId xmlns:p14="http://schemas.microsoft.com/office/powerpoint/2010/main" val="1853028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0080" y="78842"/>
            <a:ext cx="10507287" cy="7294305"/>
          </a:xfrm>
          <a:prstGeom prst="rect">
            <a:avLst/>
          </a:prstGeom>
        </p:spPr>
        <p:txBody>
          <a:bodyPr wrap="square">
            <a:spAutoFit/>
          </a:bodyPr>
          <a:lstStyle/>
          <a:p>
            <a:r>
              <a:rPr lang="ru-RU" sz="2000" b="1" dirty="0">
                <a:solidFill>
                  <a:srgbClr val="FF0000"/>
                </a:solidFill>
              </a:rPr>
              <a:t>Плусквамперфекат</a:t>
            </a:r>
            <a:r>
              <a:rPr lang="ru-RU" dirty="0"/>
              <a:t> (давно прошло време) је сложен, личан глаголски облик који казује да су се радње, стања и збивања извршила у прошлости пре неке прошле радње:</a:t>
            </a:r>
          </a:p>
          <a:p>
            <a:r>
              <a:rPr lang="ru-RU" dirty="0"/>
              <a:t>Људи су били седели на клупи кад је Марко дошао.</a:t>
            </a:r>
          </a:p>
          <a:p>
            <a:r>
              <a:rPr lang="ru-RU" dirty="0"/>
              <a:t>Плусквамперфекат се гради од перфекта, или имперфекта помоћног глагола БИТИ и радног, односно, трпног глагоског придева глагола који се мења. То је, дакле, сложен глаголски облик.</a:t>
            </a:r>
          </a:p>
          <a:p>
            <a:r>
              <a:rPr lang="ru-RU" dirty="0"/>
              <a:t>Релативно време</a:t>
            </a:r>
          </a:p>
          <a:p>
            <a:r>
              <a:rPr lang="ru-RU" dirty="0"/>
              <a:t>По свом синтаксичном карактеру плусквамперфекат је увек релативно време. Вршена радња у прошлости одређује се посредно према времену говорења о њој.</a:t>
            </a:r>
          </a:p>
          <a:p>
            <a:r>
              <a:rPr lang="ru-RU" dirty="0"/>
              <a:t>Примери: </a:t>
            </a:r>
          </a:p>
          <a:p>
            <a:r>
              <a:rPr lang="ru-RU" dirty="0"/>
              <a:t>Кад је човек стигао у Цариград, Ћамила су веч били упутили Латиф ефендији.</a:t>
            </a:r>
          </a:p>
          <a:p>
            <a:r>
              <a:rPr lang="ru-RU" dirty="0"/>
              <a:t>После буна и ратова бејаху наишли неред, оскудица, глад и свакојаке болести.</a:t>
            </a:r>
          </a:p>
          <a:p>
            <a:r>
              <a:rPr lang="ru-RU" dirty="0"/>
              <a:t>У глаголима који означавају стање мање је видљиво вршење радње или збивања, а више само стање. </a:t>
            </a:r>
          </a:p>
          <a:p>
            <a:r>
              <a:rPr lang="ru-RU" dirty="0"/>
              <a:t>Примери:</a:t>
            </a:r>
          </a:p>
          <a:p>
            <a:r>
              <a:rPr lang="ru-RU" dirty="0"/>
              <a:t>Та висока ђевојка бејаше сасвим изгубљена. Говор јој се био одузео.</a:t>
            </a:r>
          </a:p>
          <a:p>
            <a:r>
              <a:rPr lang="ru-RU" dirty="0"/>
              <a:t>Кад смо стигли, он је већ био пијан.</a:t>
            </a:r>
          </a:p>
          <a:p>
            <a:r>
              <a:rPr lang="ru-RU" dirty="0"/>
              <a:t>Плусквамперфекат се врло ретко употребљава у свакодневном говору кад се гради од перфекта помоћног глагола БИТИ, а скоро никако се не користи у импефекту помоћног глагола БИТИ. Замислите да данас неко каже:</a:t>
            </a:r>
          </a:p>
          <a:p>
            <a:r>
              <a:rPr lang="ru-RU" dirty="0"/>
              <a:t>Они бејаху вечерали кад смо ми дошли.</a:t>
            </a:r>
          </a:p>
          <a:p>
            <a:r>
              <a:rPr lang="ru-RU" dirty="0"/>
              <a:t>Могуће је да још неко каже:</a:t>
            </a:r>
          </a:p>
          <a:p>
            <a:r>
              <a:rPr lang="ru-RU" dirty="0"/>
              <a:t>Они су били вечерали кад смо ми дошли.</a:t>
            </a:r>
          </a:p>
          <a:p>
            <a:r>
              <a:rPr lang="ru-RU" dirty="0"/>
              <a:t>Зато се уместо овог глаголског облика чешће користи перфекат.</a:t>
            </a:r>
          </a:p>
          <a:p>
            <a:r>
              <a:rPr lang="ru-RU" dirty="0"/>
              <a:t>Дакле, имперфекат и плусквамперфекат су АРХАИЧНИ глаголски облици на путу да потпуно нестану у савременом књижевном језику.</a:t>
            </a:r>
          </a:p>
          <a:p>
            <a:endParaRPr lang="ru-RU" dirty="0"/>
          </a:p>
          <a:p>
            <a:endParaRPr lang="ru-RU" dirty="0"/>
          </a:p>
        </p:txBody>
      </p:sp>
    </p:spTree>
    <p:extLst>
      <p:ext uri="{BB962C8B-B14F-4D97-AF65-F5344CB8AC3E}">
        <p14:creationId xmlns:p14="http://schemas.microsoft.com/office/powerpoint/2010/main" val="62244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2218" y="197346"/>
            <a:ext cx="9576262" cy="4555093"/>
          </a:xfrm>
          <a:prstGeom prst="rect">
            <a:avLst/>
          </a:prstGeom>
        </p:spPr>
        <p:txBody>
          <a:bodyPr wrap="square">
            <a:spAutoFit/>
          </a:bodyPr>
          <a:lstStyle/>
          <a:p>
            <a:r>
              <a:rPr lang="ru-RU" sz="2000" b="1" dirty="0">
                <a:solidFill>
                  <a:srgbClr val="FF0000"/>
                </a:solidFill>
              </a:rPr>
              <a:t>Футур први </a:t>
            </a:r>
            <a:r>
              <a:rPr lang="ru-RU" dirty="0"/>
              <a:t>је сложен, личан глаголски облик који у правом (индикативном) значену казује да ће се радње, стања и збивања реализовати у будућности, после тенутка говора о њима. Гради се од наглашених и ненаглашених облика презента помоћног глагола ХТЕТИ и инфинитива глагола који се мења. Додуше, могуће је направити и тзв. прост футур први додавањем енклитичких облика презента помоћног глагола ХТЕТИ на инфинитивну основу, али само од глагола који се завршавају на ти</a:t>
            </a:r>
            <a:r>
              <a:rPr lang="ru-RU" dirty="0" smtClean="0"/>
              <a:t>.</a:t>
            </a:r>
          </a:p>
          <a:p>
            <a:endParaRPr lang="ru-RU" dirty="0"/>
          </a:p>
          <a:p>
            <a:r>
              <a:rPr lang="ru-RU" dirty="0"/>
              <a:t>Пример:</a:t>
            </a:r>
          </a:p>
          <a:p>
            <a:r>
              <a:rPr lang="ru-RU" dirty="0"/>
              <a:t>Ја ХОЋУ радити, или ја ЋУ радити (сложен футур </a:t>
            </a:r>
            <a:r>
              <a:rPr lang="sr-Latn-RS" dirty="0" smtClean="0"/>
              <a:t>I</a:t>
            </a:r>
            <a:r>
              <a:rPr lang="ru-RU" dirty="0" smtClean="0"/>
              <a:t>). </a:t>
            </a:r>
            <a:r>
              <a:rPr lang="ru-RU" dirty="0"/>
              <a:t>Али кад кажемо: радићу (инфинитивна основа РАДИ + енклитички облик презента помоћног глагола хтети - ЋУ имамо прост футур </a:t>
            </a:r>
            <a:r>
              <a:rPr lang="sr-Latn-RS" dirty="0" smtClean="0"/>
              <a:t>I</a:t>
            </a:r>
            <a:r>
              <a:rPr lang="ru-RU" dirty="0" smtClean="0"/>
              <a:t>.</a:t>
            </a:r>
            <a:endParaRPr lang="ru-RU" dirty="0"/>
          </a:p>
          <a:p>
            <a:r>
              <a:rPr lang="ru-RU" dirty="0"/>
              <a:t>Међутим, од глагола на ћи могућ је искључиво сложен футур </a:t>
            </a:r>
            <a:r>
              <a:rPr lang="sr-Latn-RS" dirty="0" smtClean="0"/>
              <a:t>I</a:t>
            </a:r>
            <a:r>
              <a:rPr lang="ru-RU" dirty="0" smtClean="0"/>
              <a:t>. </a:t>
            </a:r>
            <a:r>
              <a:rPr lang="ru-RU" dirty="0"/>
              <a:t>Тако од глагола пећи футур </a:t>
            </a:r>
            <a:r>
              <a:rPr lang="sr-Latn-RS" dirty="0" smtClean="0"/>
              <a:t>I</a:t>
            </a:r>
            <a:r>
              <a:rPr lang="ru-RU" dirty="0" smtClean="0"/>
              <a:t> </a:t>
            </a:r>
            <a:r>
              <a:rPr lang="ru-RU" dirty="0"/>
              <a:t>гласи:</a:t>
            </a:r>
          </a:p>
          <a:p>
            <a:r>
              <a:rPr lang="ru-RU" dirty="0"/>
              <a:t>пећи ћу итд. У овом случају треба напоменути да се енклитички облици презента помоћног глагола ХТЕТИ (ћу, ћеш, ће, ћемо, ћете, ће) по правилу пишу одвојено од инфинитива. Наиме, непревилно је рећи: пећу, пећеш, пеће, пећемо, пећете, пеће - што се чује у народном говору. Испрвно је пећи ћу, пећи ћеш, пећи ће; пећи ћемо, пећи ћете, пећи ће </a:t>
            </a:r>
          </a:p>
        </p:txBody>
      </p:sp>
    </p:spTree>
    <p:extLst>
      <p:ext uri="{BB962C8B-B14F-4D97-AF65-F5344CB8AC3E}">
        <p14:creationId xmlns:p14="http://schemas.microsoft.com/office/powerpoint/2010/main" val="1232107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6167" y="751344"/>
            <a:ext cx="9892145" cy="4524315"/>
          </a:xfrm>
          <a:prstGeom prst="rect">
            <a:avLst/>
          </a:prstGeom>
        </p:spPr>
        <p:txBody>
          <a:bodyPr wrap="square">
            <a:spAutoFit/>
          </a:bodyPr>
          <a:lstStyle/>
          <a:p>
            <a:r>
              <a:rPr lang="ru-RU" dirty="0">
                <a:solidFill>
                  <a:srgbClr val="FF0000"/>
                </a:solidFill>
              </a:rPr>
              <a:t>Приповедачки футур </a:t>
            </a:r>
            <a:r>
              <a:rPr lang="sr-Latn-RS" dirty="0" smtClean="0">
                <a:solidFill>
                  <a:srgbClr val="FF0000"/>
                </a:solidFill>
              </a:rPr>
              <a:t>I</a:t>
            </a:r>
            <a:endParaRPr lang="ru-RU" dirty="0">
              <a:solidFill>
                <a:srgbClr val="FF0000"/>
              </a:solidFill>
            </a:endParaRPr>
          </a:p>
          <a:p>
            <a:r>
              <a:rPr lang="ru-RU" dirty="0"/>
              <a:t>То је врста футур </a:t>
            </a:r>
            <a:r>
              <a:rPr lang="sr-Latn-RS" dirty="0" smtClean="0"/>
              <a:t>I</a:t>
            </a:r>
            <a:r>
              <a:rPr lang="ru-RU" dirty="0" smtClean="0"/>
              <a:t> </a:t>
            </a:r>
            <a:r>
              <a:rPr lang="ru-RU" dirty="0"/>
              <a:t>који казује будуће радње у односу на неки тренутек у прошлодти.</a:t>
            </a:r>
          </a:p>
          <a:p>
            <a:r>
              <a:rPr lang="ru-RU" dirty="0"/>
              <a:t>Пример:</a:t>
            </a:r>
          </a:p>
          <a:p>
            <a:r>
              <a:rPr lang="ru-RU" dirty="0"/>
              <a:t>"Куд се то дева род са наше јабуке?. На то ће рећи најстарији син:</a:t>
            </a:r>
          </a:p>
          <a:p>
            <a:r>
              <a:rPr lang="ru-RU" dirty="0"/>
              <a:t>Ја ћу ноћас чувати јабуку."</a:t>
            </a:r>
          </a:p>
          <a:p>
            <a:r>
              <a:rPr lang="ru-RU" dirty="0"/>
              <a:t>Глаголским обликом ће рећи (будуће време) можемо земенити перфектом (је рекао), или аористом (рече</a:t>
            </a:r>
            <a:r>
              <a:rPr lang="ru-RU" dirty="0" smtClean="0"/>
              <a:t>).</a:t>
            </a:r>
          </a:p>
          <a:p>
            <a:endParaRPr lang="ru-RU" dirty="0"/>
          </a:p>
          <a:p>
            <a:r>
              <a:rPr lang="ru-RU" dirty="0">
                <a:solidFill>
                  <a:srgbClr val="FF0000"/>
                </a:solidFill>
              </a:rPr>
              <a:t>Модални футур </a:t>
            </a:r>
            <a:r>
              <a:rPr lang="sr-Latn-RS" dirty="0" smtClean="0">
                <a:solidFill>
                  <a:srgbClr val="FF0000"/>
                </a:solidFill>
              </a:rPr>
              <a:t>I</a:t>
            </a:r>
            <a:endParaRPr lang="ru-RU" dirty="0">
              <a:solidFill>
                <a:srgbClr val="FF0000"/>
              </a:solidFill>
            </a:endParaRPr>
          </a:p>
          <a:p>
            <a:r>
              <a:rPr lang="ru-RU" dirty="0"/>
              <a:t>означава став говорног лица према нереализованој радњи, то може бити а) жеља или заповест: Децо, изићи ћете напоље, али пре тога ћете затворити прозоре. - б)намера: Остави га, попићемо још једно пиво на његов рачун. - в) могућност, услов, погодба: Иако ће се намучити, победиће. Ако ћеш научити, поправићеш оцену</a:t>
            </a:r>
            <a:r>
              <a:rPr lang="ru-RU" dirty="0" smtClean="0"/>
              <a:t>.</a:t>
            </a:r>
          </a:p>
          <a:p>
            <a:endParaRPr lang="ru-RU" dirty="0"/>
          </a:p>
          <a:p>
            <a:r>
              <a:rPr lang="ru-RU" dirty="0">
                <a:solidFill>
                  <a:srgbClr val="FF0000"/>
                </a:solidFill>
              </a:rPr>
              <a:t>Гномски (пословични) </a:t>
            </a:r>
            <a:r>
              <a:rPr lang="ru-RU" dirty="0" smtClean="0">
                <a:solidFill>
                  <a:srgbClr val="FF0000"/>
                </a:solidFill>
              </a:rPr>
              <a:t>футур </a:t>
            </a:r>
            <a:r>
              <a:rPr lang="sr-Latn-RS" dirty="0" smtClean="0">
                <a:solidFill>
                  <a:srgbClr val="FF0000"/>
                </a:solidFill>
              </a:rPr>
              <a:t>I</a:t>
            </a:r>
            <a:endParaRPr lang="ru-RU" dirty="0">
              <a:solidFill>
                <a:srgbClr val="FF0000"/>
              </a:solidFill>
            </a:endParaRPr>
          </a:p>
          <a:p>
            <a:r>
              <a:rPr lang="ru-RU" dirty="0"/>
              <a:t>Подмукло псето најприје ће ујести. Ко прст да и руку ће дати.</a:t>
            </a:r>
          </a:p>
        </p:txBody>
      </p:sp>
    </p:spTree>
    <p:extLst>
      <p:ext uri="{BB962C8B-B14F-4D97-AF65-F5344CB8AC3E}">
        <p14:creationId xmlns:p14="http://schemas.microsoft.com/office/powerpoint/2010/main" val="51561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13411" y="324026"/>
            <a:ext cx="9942021" cy="1200329"/>
          </a:xfrm>
          <a:prstGeom prst="rect">
            <a:avLst/>
          </a:prstGeom>
        </p:spPr>
        <p:txBody>
          <a:bodyPr wrap="square">
            <a:spAutoFit/>
          </a:bodyPr>
          <a:lstStyle/>
          <a:p>
            <a:r>
              <a:rPr lang="ru-RU" dirty="0"/>
              <a:t>У нашем језику има 14 глаголских облика; 9 </a:t>
            </a:r>
            <a:r>
              <a:rPr lang="ru-RU" dirty="0">
                <a:solidFill>
                  <a:srgbClr val="FF0000"/>
                </a:solidFill>
              </a:rPr>
              <a:t>простих</a:t>
            </a:r>
            <a:r>
              <a:rPr lang="ru-RU" dirty="0"/>
              <a:t> и 5 </a:t>
            </a:r>
            <a:r>
              <a:rPr lang="ru-RU" dirty="0">
                <a:solidFill>
                  <a:srgbClr val="FF0000"/>
                </a:solidFill>
              </a:rPr>
              <a:t>сложених</a:t>
            </a:r>
            <a:r>
              <a:rPr lang="ru-RU" dirty="0"/>
              <a:t>; 9 </a:t>
            </a:r>
            <a:r>
              <a:rPr lang="ru-RU" dirty="0">
                <a:solidFill>
                  <a:srgbClr val="00B050"/>
                </a:solidFill>
              </a:rPr>
              <a:t>личних</a:t>
            </a:r>
            <a:r>
              <a:rPr lang="ru-RU" dirty="0"/>
              <a:t> и 5 </a:t>
            </a:r>
            <a:r>
              <a:rPr lang="ru-RU" dirty="0">
                <a:solidFill>
                  <a:srgbClr val="00B050"/>
                </a:solidFill>
              </a:rPr>
              <a:t>неличних</a:t>
            </a:r>
            <a:r>
              <a:rPr lang="ru-RU" dirty="0"/>
              <a:t>; сви сложени глаголски облици истовремено су и лични; нелични гл. облици су: инфинитив, два прилога (гл. прилог прошли и гл. прилог садашњи) и два придева (гл. придев радни и гл. придев трпни)</a:t>
            </a:r>
            <a:endParaRPr lang="sr-Latn-RS" dirty="0"/>
          </a:p>
        </p:txBody>
      </p:sp>
      <p:sp>
        <p:nvSpPr>
          <p:cNvPr id="5" name="Rectangle 4"/>
          <p:cNvSpPr/>
          <p:nvPr/>
        </p:nvSpPr>
        <p:spPr>
          <a:xfrm>
            <a:off x="1219200" y="1734649"/>
            <a:ext cx="4857404" cy="3139321"/>
          </a:xfrm>
          <a:prstGeom prst="rect">
            <a:avLst/>
          </a:prstGeom>
        </p:spPr>
        <p:txBody>
          <a:bodyPr wrap="square">
            <a:spAutoFit/>
          </a:bodyPr>
          <a:lstStyle/>
          <a:p>
            <a:r>
              <a:rPr lang="ru-RU" b="1" dirty="0">
                <a:solidFill>
                  <a:srgbClr val="C00000"/>
                </a:solidFill>
              </a:rPr>
              <a:t>Прости глаголски облици</a:t>
            </a:r>
          </a:p>
          <a:p>
            <a:endParaRPr lang="ru-RU" dirty="0"/>
          </a:p>
          <a:p>
            <a:r>
              <a:rPr lang="ru-RU" dirty="0"/>
              <a:t>1. инфинитив (основни гл.облик),</a:t>
            </a:r>
          </a:p>
          <a:p>
            <a:r>
              <a:rPr lang="ru-RU" dirty="0"/>
              <a:t>2. презент (садашње време),</a:t>
            </a:r>
          </a:p>
          <a:p>
            <a:r>
              <a:rPr lang="ru-RU" dirty="0"/>
              <a:t>3. аорист (пређашње свршено време),</a:t>
            </a:r>
          </a:p>
          <a:p>
            <a:r>
              <a:rPr lang="ru-RU" dirty="0"/>
              <a:t>4. имперфекат (пређашње несвршено време),</a:t>
            </a:r>
          </a:p>
          <a:p>
            <a:r>
              <a:rPr lang="ru-RU" dirty="0"/>
              <a:t>5.императив (запведни налин),</a:t>
            </a:r>
          </a:p>
          <a:p>
            <a:r>
              <a:rPr lang="ru-RU" dirty="0"/>
              <a:t>6.глаголски радни придев,</a:t>
            </a:r>
          </a:p>
          <a:p>
            <a:r>
              <a:rPr lang="ru-RU" dirty="0"/>
              <a:t>7.глаголски трпни придев,</a:t>
            </a:r>
          </a:p>
          <a:p>
            <a:r>
              <a:rPr lang="ru-RU" dirty="0"/>
              <a:t>8.глаголски прилог садашњи</a:t>
            </a:r>
          </a:p>
          <a:p>
            <a:r>
              <a:rPr lang="ru-RU" dirty="0"/>
              <a:t>9. иглаголски прилог прошли.</a:t>
            </a:r>
            <a:endParaRPr lang="sr-Latn-RS" dirty="0"/>
          </a:p>
        </p:txBody>
      </p:sp>
      <p:sp>
        <p:nvSpPr>
          <p:cNvPr id="6" name="Rectangle 5"/>
          <p:cNvSpPr/>
          <p:nvPr/>
        </p:nvSpPr>
        <p:spPr>
          <a:xfrm>
            <a:off x="7281948" y="1734649"/>
            <a:ext cx="4735485" cy="3139321"/>
          </a:xfrm>
          <a:prstGeom prst="rect">
            <a:avLst/>
          </a:prstGeom>
        </p:spPr>
        <p:txBody>
          <a:bodyPr wrap="square">
            <a:spAutoFit/>
          </a:bodyPr>
          <a:lstStyle/>
          <a:p>
            <a:r>
              <a:rPr lang="ru-RU" b="1" dirty="0">
                <a:solidFill>
                  <a:srgbClr val="C00000"/>
                </a:solidFill>
              </a:rPr>
              <a:t>Сложени глагослки облици</a:t>
            </a:r>
          </a:p>
          <a:p>
            <a:endParaRPr lang="ru-RU" dirty="0"/>
          </a:p>
          <a:p>
            <a:r>
              <a:rPr lang="ru-RU" dirty="0"/>
              <a:t>Сложени глаголски облици се тако зову јер су састављени од два или три глаголска облика. То су:</a:t>
            </a:r>
          </a:p>
          <a:p>
            <a:endParaRPr lang="ru-RU" dirty="0"/>
          </a:p>
          <a:p>
            <a:r>
              <a:rPr lang="ru-RU" dirty="0"/>
              <a:t>1.перфекат (прошло време),</a:t>
            </a:r>
          </a:p>
          <a:p>
            <a:r>
              <a:rPr lang="ru-RU" dirty="0"/>
              <a:t>2. плусквамперфекат (давно прошло време),</a:t>
            </a:r>
          </a:p>
          <a:p>
            <a:r>
              <a:rPr lang="ru-RU" dirty="0"/>
              <a:t>3. футур </a:t>
            </a:r>
            <a:r>
              <a:rPr lang="sr-Latn-RS" dirty="0" smtClean="0"/>
              <a:t>I </a:t>
            </a:r>
            <a:r>
              <a:rPr lang="ru-RU" dirty="0" smtClean="0"/>
              <a:t>(будуће </a:t>
            </a:r>
            <a:r>
              <a:rPr lang="ru-RU" dirty="0"/>
              <a:t>време),</a:t>
            </a:r>
          </a:p>
          <a:p>
            <a:r>
              <a:rPr lang="ru-RU" dirty="0"/>
              <a:t>4. футурр </a:t>
            </a:r>
            <a:r>
              <a:rPr lang="sr-Latn-RS" dirty="0" smtClean="0"/>
              <a:t>II</a:t>
            </a:r>
            <a:r>
              <a:rPr lang="ru-RU" dirty="0" smtClean="0"/>
              <a:t> </a:t>
            </a:r>
            <a:r>
              <a:rPr lang="ru-RU" dirty="0"/>
              <a:t>(предбудуће време),</a:t>
            </a:r>
          </a:p>
          <a:p>
            <a:r>
              <a:rPr lang="ru-RU" dirty="0"/>
              <a:t>5. и потенцијал (могући начин).</a:t>
            </a:r>
          </a:p>
        </p:txBody>
      </p:sp>
    </p:spTree>
    <p:extLst>
      <p:ext uri="{BB962C8B-B14F-4D97-AF65-F5344CB8AC3E}">
        <p14:creationId xmlns:p14="http://schemas.microsoft.com/office/powerpoint/2010/main" val="2054389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9956" y="685256"/>
            <a:ext cx="11571317" cy="5386090"/>
          </a:xfrm>
          <a:prstGeom prst="rect">
            <a:avLst/>
          </a:prstGeom>
        </p:spPr>
        <p:txBody>
          <a:bodyPr wrap="square">
            <a:spAutoFit/>
          </a:bodyPr>
          <a:lstStyle/>
          <a:p>
            <a:r>
              <a:rPr lang="ru-RU" sz="2000" b="1" dirty="0">
                <a:solidFill>
                  <a:srgbClr val="FF0000"/>
                </a:solidFill>
              </a:rPr>
              <a:t>Футур два </a:t>
            </a:r>
            <a:r>
              <a:rPr lang="ru-RU" dirty="0"/>
              <a:t>(футур егзактни) је сложен, личан глаголски облик који казује претпоставку говорног лица да ће се радња извршити у будућности пре неке друге будуће радње или истовремено са њом. Гради се тако што се на презент помоћног глагола БИТИ дода радни или трпни глаголски придев глагола који се мења.</a:t>
            </a:r>
          </a:p>
          <a:p>
            <a:r>
              <a:rPr lang="ru-RU" dirty="0"/>
              <a:t>Примери:</a:t>
            </a:r>
          </a:p>
          <a:p>
            <a:r>
              <a:rPr lang="ru-RU" dirty="0"/>
              <a:t>Ако будемо стигли на време, купићемо улазницу за тај концерт. Ако будемо научили, положићемо испит. Из ових примера се види да је футур </a:t>
            </a:r>
            <a:r>
              <a:rPr lang="sr-Latn-RS" dirty="0" smtClean="0"/>
              <a:t>II</a:t>
            </a:r>
            <a:r>
              <a:rPr lang="ru-RU" dirty="0" smtClean="0"/>
              <a:t>, </a:t>
            </a:r>
            <a:r>
              <a:rPr lang="ru-RU" dirty="0"/>
              <a:t>уствари, начин (модус) и да означава УСЛОВ за вршење неке друге радње, која, упркос томе не мора бити реализована. Дакле, можемо ми СТИЋИ на време, али то нам не гарантује да ћемо купити улазницу</a:t>
            </a:r>
            <a:r>
              <a:rPr lang="ru-RU" dirty="0" smtClean="0"/>
              <a:t>.</a:t>
            </a:r>
          </a:p>
          <a:p>
            <a:endParaRPr lang="ru-RU" dirty="0"/>
          </a:p>
          <a:p>
            <a:r>
              <a:rPr lang="ru-RU" dirty="0">
                <a:solidFill>
                  <a:srgbClr val="FF0000"/>
                </a:solidFill>
              </a:rPr>
              <a:t>Релативни футур </a:t>
            </a:r>
            <a:r>
              <a:rPr lang="sr-Latn-RS" dirty="0" smtClean="0">
                <a:solidFill>
                  <a:srgbClr val="FF0000"/>
                </a:solidFill>
              </a:rPr>
              <a:t>II</a:t>
            </a:r>
            <a:endParaRPr lang="ru-RU" dirty="0">
              <a:solidFill>
                <a:srgbClr val="FF0000"/>
              </a:solidFill>
            </a:endParaRPr>
          </a:p>
          <a:p>
            <a:r>
              <a:rPr lang="ru-RU" dirty="0"/>
              <a:t>Осим већ наведеног основног модалног значења футура </a:t>
            </a:r>
            <a:r>
              <a:rPr lang="sr-Latn-RS" dirty="0" smtClean="0"/>
              <a:t>II</a:t>
            </a:r>
            <a:r>
              <a:rPr lang="ru-RU" dirty="0" smtClean="0"/>
              <a:t> </a:t>
            </a:r>
            <a:r>
              <a:rPr lang="ru-RU" dirty="0"/>
              <a:t>има и елемента временског значења на шта у реченици на то упућују везници: кад, чим, док.</a:t>
            </a:r>
          </a:p>
          <a:p>
            <a:r>
              <a:rPr lang="ru-RU" dirty="0"/>
              <a:t>Примери:</a:t>
            </a:r>
          </a:p>
          <a:p>
            <a:r>
              <a:rPr lang="ru-RU" dirty="0"/>
              <a:t>Док будемо ручали, разговараћемо о утакмици. Ово у "преводу" значи: За време ручања разговараћемо о утакмици. Сад се јасно види време кад ћемо разговарати.</a:t>
            </a:r>
          </a:p>
          <a:p>
            <a:r>
              <a:rPr lang="ru-RU" dirty="0"/>
              <a:t>Чисто временско зачење</a:t>
            </a:r>
          </a:p>
          <a:p>
            <a:r>
              <a:rPr lang="ru-RU" dirty="0"/>
              <a:t>Ово релативно значење футур </a:t>
            </a:r>
            <a:r>
              <a:rPr lang="sr-Latn-RS" dirty="0" smtClean="0"/>
              <a:t>II</a:t>
            </a:r>
            <a:r>
              <a:rPr lang="ru-RU" dirty="0" smtClean="0"/>
              <a:t> </a:t>
            </a:r>
            <a:r>
              <a:rPr lang="ru-RU" dirty="0"/>
              <a:t>имамо у облику ПАСИВА у приповедању за означавање радњи у прошлости.</a:t>
            </a:r>
          </a:p>
          <a:p>
            <a:r>
              <a:rPr lang="ru-RU" dirty="0"/>
              <a:t>Примери:</a:t>
            </a:r>
          </a:p>
          <a:p>
            <a:r>
              <a:rPr lang="ru-RU" dirty="0"/>
              <a:t>Тада Јаков буде позван у Београд. Онда Меша буде примљен за сталног члана нашег клуба.</a:t>
            </a:r>
          </a:p>
        </p:txBody>
      </p:sp>
    </p:spTree>
    <p:extLst>
      <p:ext uri="{BB962C8B-B14F-4D97-AF65-F5344CB8AC3E}">
        <p14:creationId xmlns:p14="http://schemas.microsoft.com/office/powerpoint/2010/main" val="3235221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1229" y="142526"/>
            <a:ext cx="10066713" cy="5970865"/>
          </a:xfrm>
          <a:prstGeom prst="rect">
            <a:avLst/>
          </a:prstGeom>
        </p:spPr>
        <p:txBody>
          <a:bodyPr wrap="square">
            <a:spAutoFit/>
          </a:bodyPr>
          <a:lstStyle/>
          <a:p>
            <a:r>
              <a:rPr lang="ru-RU" sz="2000" b="1" dirty="0">
                <a:solidFill>
                  <a:srgbClr val="FF0000"/>
                </a:solidFill>
              </a:rPr>
              <a:t>Потенцијал</a:t>
            </a:r>
            <a:r>
              <a:rPr lang="ru-RU" sz="1400" dirty="0"/>
              <a:t> је сложен, личан глаголски облик који казује само могућност да ће се радња, стање или збивање извршити у будућности, после говора о њима. Овим глаголским обликом, дакле, означава се могућност, жеља, намера и услов да се њиме означене радње, стања и збивања реализују:</a:t>
            </a:r>
          </a:p>
          <a:p>
            <a:r>
              <a:rPr lang="ru-RU" sz="1400" u="sng" dirty="0"/>
              <a:t>Творба (грађење)</a:t>
            </a:r>
          </a:p>
          <a:p>
            <a:r>
              <a:rPr lang="ru-RU" sz="1400" dirty="0"/>
              <a:t>Потенцијал се гради од аориста глагола БИТИ и радног глаголског придева глагола који се мења, али се у трећем лицу множине користи исти облик аориста глагола БИТИ као за треће лице једнине (БИ, а не БИШЕ).</a:t>
            </a:r>
          </a:p>
          <a:p>
            <a:r>
              <a:rPr lang="ru-RU" sz="1400" dirty="0"/>
              <a:t>Пример:</a:t>
            </a:r>
          </a:p>
          <a:p>
            <a:r>
              <a:rPr lang="ru-RU" sz="1400" dirty="0"/>
              <a:t>•	Ја бих купио</a:t>
            </a:r>
          </a:p>
          <a:p>
            <a:r>
              <a:rPr lang="ru-RU" sz="1400" dirty="0"/>
              <a:t>•	Ти би купио</a:t>
            </a:r>
          </a:p>
          <a:p>
            <a:r>
              <a:rPr lang="ru-RU" sz="1400" dirty="0"/>
              <a:t>•	Он би купио</a:t>
            </a:r>
          </a:p>
          <a:p>
            <a:r>
              <a:rPr lang="ru-RU" sz="1400" dirty="0"/>
              <a:t>•	Ми бисмо купили</a:t>
            </a:r>
          </a:p>
          <a:p>
            <a:r>
              <a:rPr lang="ru-RU" sz="1400" dirty="0"/>
              <a:t>•	Ви бисте купили</a:t>
            </a:r>
          </a:p>
          <a:p>
            <a:r>
              <a:rPr lang="ru-RU" sz="1400" dirty="0"/>
              <a:t>•	Они би купили </a:t>
            </a:r>
          </a:p>
          <a:p>
            <a:r>
              <a:rPr lang="ru-RU" sz="1400" dirty="0"/>
              <a:t>Значења потенцијала:</a:t>
            </a:r>
          </a:p>
          <a:p>
            <a:r>
              <a:rPr lang="ru-RU" sz="1400" dirty="0">
                <a:solidFill>
                  <a:schemeClr val="accent4"/>
                </a:solidFill>
              </a:rPr>
              <a:t>Могућност:</a:t>
            </a:r>
          </a:p>
          <a:p>
            <a:r>
              <a:rPr lang="ru-RU" sz="1400" dirty="0"/>
              <a:t>У основној реченичкој служби поетнцијал (могући начин, кондиционал) означава став говорног лица према нереализованој радњи, стању или збивању тако што се тим ставом процењује да постоје могућности вршења означене радње.</a:t>
            </a:r>
          </a:p>
          <a:p>
            <a:r>
              <a:rPr lang="ru-RU" sz="1400" dirty="0"/>
              <a:t>Пример:</a:t>
            </a:r>
          </a:p>
          <a:p>
            <a:r>
              <a:rPr lang="ru-RU" sz="1400" dirty="0"/>
              <a:t>У Србији нема ничега што би ме изненадило.</a:t>
            </a:r>
          </a:p>
          <a:p>
            <a:r>
              <a:rPr lang="ru-RU" sz="1400" dirty="0">
                <a:solidFill>
                  <a:schemeClr val="accent4"/>
                </a:solidFill>
              </a:rPr>
              <a:t>Жеља:</a:t>
            </a:r>
          </a:p>
          <a:p>
            <a:r>
              <a:rPr lang="ru-RU" sz="1400" dirty="0"/>
              <a:t>Ученици су рекли да би радо пошли на излет.</a:t>
            </a:r>
          </a:p>
          <a:p>
            <a:r>
              <a:rPr lang="ru-RU" sz="1400" dirty="0"/>
              <a:t>Намера:</a:t>
            </a:r>
          </a:p>
          <a:p>
            <a:r>
              <a:rPr lang="ru-RU" sz="1400" dirty="0"/>
              <a:t>Да бих купио нове ципеле, идем у Шабац.</a:t>
            </a:r>
          </a:p>
          <a:p>
            <a:r>
              <a:rPr lang="ru-RU" sz="1400" dirty="0">
                <a:solidFill>
                  <a:schemeClr val="accent4"/>
                </a:solidFill>
              </a:rPr>
              <a:t>Услов:</a:t>
            </a:r>
          </a:p>
          <a:p>
            <a:r>
              <a:rPr lang="ru-RU" sz="1400" dirty="0"/>
              <a:t>Кад бих имао новца, купио бих ауто.</a:t>
            </a:r>
          </a:p>
          <a:p>
            <a:r>
              <a:rPr lang="ru-RU" sz="1400" dirty="0"/>
              <a:t>Напомена</a:t>
            </a:r>
          </a:p>
          <a:p>
            <a:r>
              <a:rPr lang="ru-RU" sz="1400" dirty="0"/>
              <a:t>Овај глаголски облик у условним реченицама зове се кондиционал (погодбени начин).</a:t>
            </a:r>
          </a:p>
        </p:txBody>
      </p:sp>
    </p:spTree>
    <p:extLst>
      <p:ext uri="{BB962C8B-B14F-4D97-AF65-F5344CB8AC3E}">
        <p14:creationId xmlns:p14="http://schemas.microsoft.com/office/powerpoint/2010/main" val="1142783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105" y="751344"/>
            <a:ext cx="7572895" cy="4801314"/>
          </a:xfrm>
          <a:prstGeom prst="rect">
            <a:avLst/>
          </a:prstGeom>
        </p:spPr>
        <p:txBody>
          <a:bodyPr wrap="square">
            <a:spAutoFit/>
          </a:bodyPr>
          <a:lstStyle/>
          <a:p>
            <a:r>
              <a:rPr lang="ru-RU" b="1" dirty="0"/>
              <a:t>Врсте потенцијала</a:t>
            </a:r>
          </a:p>
          <a:p>
            <a:r>
              <a:rPr lang="ru-RU" dirty="0">
                <a:solidFill>
                  <a:srgbClr val="FF0000"/>
                </a:solidFill>
              </a:rPr>
              <a:t>Приповедачки </a:t>
            </a:r>
            <a:r>
              <a:rPr lang="ru-RU" dirty="0" smtClean="0">
                <a:solidFill>
                  <a:srgbClr val="FF0000"/>
                </a:solidFill>
              </a:rPr>
              <a:t>потенцијал </a:t>
            </a:r>
            <a:r>
              <a:rPr lang="ru-RU" dirty="0" smtClean="0"/>
              <a:t>означва </a:t>
            </a:r>
            <a:r>
              <a:rPr lang="ru-RU" dirty="0"/>
              <a:t>већ реализоване радње у прошлости, пре времена говора о њима</a:t>
            </a:r>
            <a:r>
              <a:rPr lang="ru-RU" dirty="0" smtClean="0"/>
              <a:t>.</a:t>
            </a:r>
          </a:p>
          <a:p>
            <a:endParaRPr lang="ru-RU" dirty="0"/>
          </a:p>
          <a:p>
            <a:r>
              <a:rPr lang="ru-RU" dirty="0"/>
              <a:t>Пример: </a:t>
            </a:r>
          </a:p>
          <a:p>
            <a:r>
              <a:rPr lang="ru-RU" dirty="0"/>
              <a:t>У сред разговора Ана би ошинула свога коња и ођурила до самог краја пута, а затим би се враћала кораком.</a:t>
            </a:r>
          </a:p>
          <a:p>
            <a:r>
              <a:rPr lang="ru-RU" dirty="0"/>
              <a:t>Из овог примера јасно се види да су радње исказане обликом потенијала реализоване пре говора о њима, и ту је он у категорији релатива са значењем које имају глаголска времена</a:t>
            </a:r>
            <a:r>
              <a:rPr lang="ru-RU" dirty="0" smtClean="0"/>
              <a:t>.</a:t>
            </a:r>
          </a:p>
          <a:p>
            <a:endParaRPr lang="ru-RU" dirty="0"/>
          </a:p>
          <a:p>
            <a:r>
              <a:rPr lang="ru-RU" dirty="0">
                <a:solidFill>
                  <a:srgbClr val="FF0000"/>
                </a:solidFill>
              </a:rPr>
              <a:t>Гномски - пословични потенцијал</a:t>
            </a:r>
          </a:p>
          <a:p>
            <a:r>
              <a:rPr lang="ru-RU" dirty="0"/>
              <a:t>Примери:</a:t>
            </a:r>
          </a:p>
          <a:p>
            <a:r>
              <a:rPr lang="ru-RU" dirty="0"/>
              <a:t>Да није ветра, пауци би премрежили небо.</a:t>
            </a:r>
          </a:p>
          <a:p>
            <a:r>
              <a:rPr lang="ru-RU" dirty="0"/>
              <a:t>Да будала зна да је будала, двије би памети имала.</a:t>
            </a:r>
          </a:p>
          <a:p>
            <a:r>
              <a:rPr lang="ru-RU" dirty="0"/>
              <a:t>Да зна луда шта је груда, не би јела сурутке.</a:t>
            </a:r>
          </a:p>
          <a:p>
            <a:endParaRPr lang="ru-RU" dirty="0"/>
          </a:p>
        </p:txBody>
      </p:sp>
    </p:spTree>
    <p:extLst>
      <p:ext uri="{BB962C8B-B14F-4D97-AF65-F5344CB8AC3E}">
        <p14:creationId xmlns:p14="http://schemas.microsoft.com/office/powerpoint/2010/main" val="2438245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1643" y="253133"/>
            <a:ext cx="11446626" cy="6217087"/>
          </a:xfrm>
          <a:prstGeom prst="rect">
            <a:avLst/>
          </a:prstGeom>
        </p:spPr>
        <p:txBody>
          <a:bodyPr wrap="square">
            <a:spAutoFit/>
          </a:bodyPr>
          <a:lstStyle/>
          <a:p>
            <a:r>
              <a:rPr lang="ru-RU" sz="2000" b="1" dirty="0">
                <a:solidFill>
                  <a:srgbClr val="FF0000"/>
                </a:solidFill>
              </a:rPr>
              <a:t>Радни глаголски придев </a:t>
            </a:r>
            <a:r>
              <a:rPr lang="ru-RU" dirty="0"/>
              <a:t>је прост, неличан глаголски облик који служи за грађење сложених глаголских облика. Са енклитичким облицима презента помоћног глагла ЈЕСАМ гради перфекат и тад означава да су радње, стања и збивања извршена у прошлости:</a:t>
            </a:r>
          </a:p>
          <a:p>
            <a:r>
              <a:rPr lang="ru-RU" dirty="0"/>
              <a:t>Меша је отпутовао за Сарајево.</a:t>
            </a:r>
          </a:p>
          <a:p>
            <a:r>
              <a:rPr lang="ru-RU" dirty="0"/>
              <a:t>Са перфектом и имперфектом помоћног глагола БИТИ - гради плусквамперфекат (давно прошло време):</a:t>
            </a:r>
          </a:p>
          <a:p>
            <a:r>
              <a:rPr lang="ru-RU" dirty="0"/>
              <a:t>- Били су подигли темељ нове школе кад нестаде новца.</a:t>
            </a:r>
          </a:p>
          <a:p>
            <a:r>
              <a:rPr lang="ru-RU" dirty="0"/>
              <a:t>Са презентом помоћног глагола БИТИ - гради футур ИИ (предбудуће време) и тад означава услов под којим ће се извршити неке будуће радње.</a:t>
            </a:r>
          </a:p>
          <a:p>
            <a:r>
              <a:rPr lang="ru-RU" dirty="0"/>
              <a:t>Пример:</a:t>
            </a:r>
          </a:p>
          <a:p>
            <a:r>
              <a:rPr lang="ru-RU" dirty="0"/>
              <a:t>Ако будемо учили - положићемо испит.</a:t>
            </a:r>
          </a:p>
          <a:p>
            <a:r>
              <a:rPr lang="ru-RU" dirty="0"/>
              <a:t>Сам радни глаголски придев је облик крњег перфекта</a:t>
            </a:r>
            <a:r>
              <a:rPr lang="ru-RU" dirty="0" smtClean="0"/>
              <a:t>.</a:t>
            </a:r>
          </a:p>
          <a:p>
            <a:endParaRPr lang="ru-RU" dirty="0"/>
          </a:p>
          <a:p>
            <a:r>
              <a:rPr lang="ru-RU" dirty="0"/>
              <a:t>Радни глаголски придев зове се радни јер су субјекти активни (радни);</a:t>
            </a:r>
          </a:p>
          <a:p>
            <a:r>
              <a:rPr lang="ru-RU" dirty="0"/>
              <a:t>глаголски се зове јер је од глагола,</a:t>
            </a:r>
          </a:p>
          <a:p>
            <a:r>
              <a:rPr lang="ru-RU" dirty="0"/>
              <a:t>а придев се зове јер као и придеви разликује сва три рода и оба броја (једнину и множину</a:t>
            </a:r>
            <a:r>
              <a:rPr lang="ru-RU" dirty="0" smtClean="0"/>
              <a:t>).</a:t>
            </a:r>
          </a:p>
          <a:p>
            <a:endParaRPr lang="ru-RU" dirty="0"/>
          </a:p>
          <a:p>
            <a:r>
              <a:rPr lang="ru-RU" dirty="0"/>
              <a:t>Радни глаголски придев се гради тако што се на инфинитивну основу додају наставци: у једнини за мушки род О, за женски род ЛА, за средњи род ЛО. У множини за мушки род ЛИ, за женски род ЛЕ и средњи род ЛА.</a:t>
            </a:r>
          </a:p>
          <a:p>
            <a:r>
              <a:rPr lang="ru-RU" dirty="0"/>
              <a:t>Напомена:</a:t>
            </a:r>
          </a:p>
          <a:p>
            <a:r>
              <a:rPr lang="ru-RU" dirty="0"/>
              <a:t>У мушком роду једнине извршена је гласовна промена прелаз Л у О.</a:t>
            </a:r>
          </a:p>
          <a:p>
            <a:r>
              <a:rPr lang="ru-RU" dirty="0"/>
              <a:t>Од глагола који се завршавају на ЋИ у мушком роду једнине између основе и наставка умеће се А, па је једино исправно:пекАо, рекАо, дошАо итд. Неисправно је: пеко, реко, дошо.</a:t>
            </a:r>
          </a:p>
        </p:txBody>
      </p:sp>
    </p:spTree>
    <p:extLst>
      <p:ext uri="{BB962C8B-B14F-4D97-AF65-F5344CB8AC3E}">
        <p14:creationId xmlns:p14="http://schemas.microsoft.com/office/powerpoint/2010/main" val="3625302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326" y="248464"/>
            <a:ext cx="11330249" cy="6432530"/>
          </a:xfrm>
          <a:prstGeom prst="rect">
            <a:avLst/>
          </a:prstGeom>
        </p:spPr>
        <p:txBody>
          <a:bodyPr wrap="square">
            <a:spAutoFit/>
          </a:bodyPr>
          <a:lstStyle/>
          <a:p>
            <a:r>
              <a:rPr lang="ru-RU" sz="2000" b="1" dirty="0">
                <a:solidFill>
                  <a:srgbClr val="FF0000"/>
                </a:solidFill>
              </a:rPr>
              <a:t>Трпни глаголски придев </a:t>
            </a:r>
            <a:r>
              <a:rPr lang="ru-RU" sz="1400" dirty="0"/>
              <a:t>је прост, неличан глаголски облик који служи за грађење пасива (трпног стања) сложених глаголских облика.</a:t>
            </a:r>
          </a:p>
          <a:p>
            <a:r>
              <a:rPr lang="ru-RU" sz="1400" dirty="0"/>
              <a:t>Гради се искључиво од ПРЕЛАЗНИХ глагола, јер означава да су субјекти пасивни, односно да је на њима извршена радња, стање и збивање.</a:t>
            </a:r>
          </a:p>
          <a:p>
            <a:r>
              <a:rPr lang="ru-RU" sz="1400" dirty="0"/>
              <a:t>Трпни глаголски придев зове се трпни јер су субјекти пасивни (трпе радњу</a:t>
            </a:r>
            <a:r>
              <a:rPr lang="ru-RU" sz="1400" dirty="0" smtClean="0"/>
              <a:t>); глаголски </a:t>
            </a:r>
            <a:r>
              <a:rPr lang="ru-RU" sz="1400" dirty="0"/>
              <a:t>се зове јер је од глагола</a:t>
            </a:r>
            <a:r>
              <a:rPr lang="ru-RU" sz="1400" dirty="0" smtClean="0"/>
              <a:t>, а </a:t>
            </a:r>
            <a:r>
              <a:rPr lang="ru-RU" sz="1400" dirty="0"/>
              <a:t>придев се зове јер као и придеви разликује сва три рода и оба броја (једнину и множину).</a:t>
            </a:r>
          </a:p>
          <a:p>
            <a:r>
              <a:rPr lang="ru-RU" sz="1400" dirty="0"/>
              <a:t>Са енклитичким облицима презента помоћног глагла ЈЕСАМ гради перфекат и тад означава да су радње, стања и збивања извршена у прошлости на СУБЈЕКТУ.</a:t>
            </a:r>
          </a:p>
          <a:p>
            <a:r>
              <a:rPr lang="ru-RU" sz="1400" dirty="0"/>
              <a:t>Свеска је купљена.</a:t>
            </a:r>
          </a:p>
          <a:p>
            <a:r>
              <a:rPr lang="ru-RU" sz="1400" dirty="0"/>
              <a:t>Са перфектом и имперфектом помоћног глагола БИТИ - гради плусквамперфекат (давно прошло време):</a:t>
            </a:r>
          </a:p>
          <a:p>
            <a:r>
              <a:rPr lang="ru-RU" sz="1400" dirty="0"/>
              <a:t>Били су већ затворени кад смо дошли.</a:t>
            </a:r>
          </a:p>
          <a:p>
            <a:r>
              <a:rPr lang="ru-RU" sz="1400" dirty="0"/>
              <a:t>Са презентом помоћног глагола БИТИ - гради футур ИИ (предбудуће време) и тад означава услов под којим ће се на субјектима извршити неке будуће радње.</a:t>
            </a:r>
          </a:p>
          <a:p>
            <a:r>
              <a:rPr lang="ru-RU" sz="1400" dirty="0"/>
              <a:t>Пример:</a:t>
            </a:r>
          </a:p>
          <a:p>
            <a:r>
              <a:rPr lang="ru-RU" sz="1400" dirty="0"/>
              <a:t>Ако будемо спремни - победићемо их.</a:t>
            </a:r>
          </a:p>
          <a:p>
            <a:r>
              <a:rPr lang="ru-RU" sz="1400" dirty="0"/>
              <a:t>Сам трпни глаголски придев је облик крњег перфекта.</a:t>
            </a:r>
          </a:p>
          <a:p>
            <a:r>
              <a:rPr lang="ru-RU" sz="1400" dirty="0"/>
              <a:t>Често трпни глаголски придев постане прави придев и онда стоји уз именицу и означава њену особину.</a:t>
            </a:r>
          </a:p>
          <a:p>
            <a:r>
              <a:rPr lang="ru-RU" sz="1400" dirty="0"/>
              <a:t>Пример:</a:t>
            </a:r>
          </a:p>
          <a:p>
            <a:r>
              <a:rPr lang="ru-RU" sz="1400" dirty="0"/>
              <a:t>Трпни глаголси придев од глагола ПЕЋИ у мушком роду једнине гласи печен.</a:t>
            </a:r>
          </a:p>
          <a:p>
            <a:r>
              <a:rPr lang="ru-RU" sz="1400" dirty="0"/>
              <a:t>Ако га ставимо испред именице, имамо класичан описни придев. Печен кестен је здраво јести.</a:t>
            </a:r>
          </a:p>
          <a:p>
            <a:r>
              <a:rPr lang="ru-RU" sz="1400" dirty="0"/>
              <a:t>Трпни глаголски придев се гради тако што се на инфинитивну, ређе на окрњену презентску основу додају наставци: у једнини за мушки род Н, ЕН, или Т, за женски род НА, ЕНА, или ТА, за средњи род НО, ЕНО, или ТО. У множини за мушки род НИ, ЕНИ, или ТИ, за женски род НЕ, ЕНЕ, или ТЕ и средњи род НА, ЕНА. или ТА</a:t>
            </a:r>
          </a:p>
          <a:p>
            <a:r>
              <a:rPr lang="ru-RU" sz="1400" dirty="0"/>
              <a:t>Напомена:</a:t>
            </a:r>
          </a:p>
          <a:p>
            <a:r>
              <a:rPr lang="ru-RU" sz="1400" dirty="0"/>
              <a:t>Код глагола на ћи у трпном глаголском придеву јавља се палатализација: К исперд Е у наставку за нови облик прелази у Ч</a:t>
            </a:r>
          </a:p>
          <a:p>
            <a:r>
              <a:rPr lang="ru-RU" sz="1400" dirty="0"/>
              <a:t>Пример:</a:t>
            </a:r>
          </a:p>
          <a:p>
            <a:r>
              <a:rPr lang="ru-RU" sz="1400" dirty="0"/>
              <a:t>Ог глагола пећи инфинитивна основа је ПЕК и кад додамо наставак ЕН мушког рода једнине, добијемо трпни галаголски придев ПЕК+ен = је ПЕЧЕН.</a:t>
            </a:r>
          </a:p>
          <a:p>
            <a:r>
              <a:rPr lang="ru-RU" sz="1400" dirty="0"/>
              <a:t>Пасивно стање се прави тако што се објекти учине субјектима:</a:t>
            </a:r>
          </a:p>
          <a:p>
            <a:r>
              <a:rPr lang="ru-RU" sz="1400" dirty="0"/>
              <a:t>Мајка је купила свеску - активно стање, јер је субјекат активан. Али кад кажемо: Свеска је купљена - субјекта трпи радњу.</a:t>
            </a:r>
          </a:p>
        </p:txBody>
      </p:sp>
    </p:spTree>
    <p:extLst>
      <p:ext uri="{BB962C8B-B14F-4D97-AF65-F5344CB8AC3E}">
        <p14:creationId xmlns:p14="http://schemas.microsoft.com/office/powerpoint/2010/main" val="185727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9257" y="179147"/>
            <a:ext cx="11471565" cy="6432530"/>
          </a:xfrm>
          <a:prstGeom prst="rect">
            <a:avLst/>
          </a:prstGeom>
        </p:spPr>
        <p:txBody>
          <a:bodyPr wrap="square">
            <a:spAutoFit/>
          </a:bodyPr>
          <a:lstStyle/>
          <a:p>
            <a:r>
              <a:rPr lang="ru-RU" sz="2000" b="1" dirty="0">
                <a:solidFill>
                  <a:srgbClr val="FF0000"/>
                </a:solidFill>
              </a:rPr>
              <a:t>Глаголски прилог садашњи </a:t>
            </a:r>
            <a:r>
              <a:rPr lang="ru-RU" sz="1400" dirty="0"/>
              <a:t>је прост, неличан глаголски облик који казује да се њиме исказана радња врши истовремено са радњом у предикату. У реченици најчешће означава начин на који се врши радња изречена предикатом.</a:t>
            </a:r>
          </a:p>
          <a:p>
            <a:r>
              <a:rPr lang="ru-RU" sz="1400" dirty="0"/>
              <a:t>Пример:</a:t>
            </a:r>
          </a:p>
          <a:p>
            <a:r>
              <a:rPr lang="ru-RU" sz="1400" dirty="0"/>
              <a:t>Јасмина пева стојећи.</a:t>
            </a:r>
          </a:p>
          <a:p>
            <a:r>
              <a:rPr lang="ru-RU" sz="1400" dirty="0"/>
              <a:t>Осим тога глаголски прилог садашњи може означити услов, узрок или радњу којом се допушта или не допушта вршење радње у предикату.</a:t>
            </a:r>
          </a:p>
          <a:p>
            <a:r>
              <a:rPr lang="ru-RU" sz="1400" dirty="0">
                <a:solidFill>
                  <a:schemeClr val="accent4"/>
                </a:solidFill>
              </a:rPr>
              <a:t>Пример за услов</a:t>
            </a:r>
            <a:r>
              <a:rPr lang="ru-RU" sz="1400" dirty="0"/>
              <a:t>:</a:t>
            </a:r>
          </a:p>
          <a:p>
            <a:r>
              <a:rPr lang="ru-RU" sz="1400" dirty="0"/>
              <a:t>Само вредно учећи, имаћемо одличан успех.</a:t>
            </a:r>
          </a:p>
          <a:p>
            <a:r>
              <a:rPr lang="ru-RU" sz="1400" dirty="0">
                <a:solidFill>
                  <a:schemeClr val="accent4"/>
                </a:solidFill>
              </a:rPr>
              <a:t>Пример за узрок</a:t>
            </a:r>
          </a:p>
          <a:p>
            <a:r>
              <a:rPr lang="ru-RU" sz="1400" dirty="0"/>
              <a:t>Не верујући њему на реч, одем сам на таван.</a:t>
            </a:r>
          </a:p>
          <a:p>
            <a:r>
              <a:rPr lang="ru-RU" sz="1400" dirty="0">
                <a:solidFill>
                  <a:schemeClr val="accent4"/>
                </a:solidFill>
              </a:rPr>
              <a:t>Пример за допуштење</a:t>
            </a:r>
          </a:p>
          <a:p>
            <a:r>
              <a:rPr lang="ru-RU" sz="1400" dirty="0"/>
              <a:t>И учећи, нећеш лако положити испит.</a:t>
            </a:r>
          </a:p>
          <a:p>
            <a:r>
              <a:rPr lang="ru-RU" sz="1400" dirty="0"/>
              <a:t>Глаголски прилог садашњи се </a:t>
            </a:r>
            <a:r>
              <a:rPr lang="ru-RU" sz="1400" u="sng" dirty="0"/>
              <a:t>гради искључиво од несвршених глагола </a:t>
            </a:r>
            <a:r>
              <a:rPr lang="ru-RU" sz="1400" dirty="0"/>
              <a:t>тако што се на треће лице множине презента глагола који се мења дода наставак </a:t>
            </a:r>
            <a:r>
              <a:rPr lang="ru-RU" sz="1400" dirty="0" smtClean="0"/>
              <a:t>-ЋИ</a:t>
            </a:r>
            <a:r>
              <a:rPr lang="ru-RU" sz="1400" dirty="0"/>
              <a:t>.</a:t>
            </a:r>
          </a:p>
          <a:p>
            <a:r>
              <a:rPr lang="ru-RU" sz="1400" dirty="0"/>
              <a:t>Напомена:</a:t>
            </a:r>
          </a:p>
          <a:p>
            <a:r>
              <a:rPr lang="ru-RU" sz="1400" dirty="0"/>
              <a:t>Држите се овог правила и никад нећете погрешити. </a:t>
            </a:r>
            <a:endParaRPr lang="ru-RU" sz="1400" dirty="0" smtClean="0"/>
          </a:p>
          <a:p>
            <a:r>
              <a:rPr lang="ru-RU" sz="1400" dirty="0" smtClean="0"/>
              <a:t>Пажња</a:t>
            </a:r>
            <a:r>
              <a:rPr lang="ru-RU" sz="1400" dirty="0"/>
              <a:t>:</a:t>
            </a:r>
          </a:p>
          <a:p>
            <a:r>
              <a:rPr lang="ru-RU" sz="1400" dirty="0"/>
              <a:t>Глаголски прилог садшњи и глагол у предикату ИМАЈУ исти субјекат</a:t>
            </a:r>
          </a:p>
          <a:p>
            <a:r>
              <a:rPr lang="ru-RU" sz="1400" dirty="0"/>
              <a:t>Пример:</a:t>
            </a:r>
          </a:p>
          <a:p>
            <a:r>
              <a:rPr lang="ru-RU" sz="1400" dirty="0"/>
              <a:t>Шетајући шумом, видех да зец искочи.</a:t>
            </a:r>
          </a:p>
          <a:p>
            <a:r>
              <a:rPr lang="ru-RU" sz="1400" dirty="0"/>
              <a:t>Ученици често греше, па кажу: Шетајући шумом, искочи зец.</a:t>
            </a:r>
          </a:p>
          <a:p>
            <a:r>
              <a:rPr lang="ru-RU" sz="1400" dirty="0"/>
              <a:t>Овде очито имамо ДВА СУБЈЕКТА: Ја (шетајући) и зец (искочи).</a:t>
            </a:r>
          </a:p>
          <a:p>
            <a:r>
              <a:rPr lang="ru-RU" sz="1400" dirty="0"/>
              <a:t>Ово је неправилно и због чињењце да глаголски прилог садашњи, као неличан глаголски облик, не може бити у служби ПРЕДИКАТА.</a:t>
            </a:r>
          </a:p>
          <a:p>
            <a:r>
              <a:rPr lang="ru-RU" sz="1400" dirty="0"/>
              <a:t>Још нешто: глаголски прилог садашњи од помоћног глагла БИТИ може се употреити као прави придев и тад се мења по падежима као све именске речи.</a:t>
            </a:r>
          </a:p>
          <a:p>
            <a:r>
              <a:rPr lang="ru-RU" sz="1400" dirty="0"/>
              <a:t>Примери:</a:t>
            </a:r>
          </a:p>
          <a:p>
            <a:r>
              <a:rPr lang="ru-RU" sz="1400" dirty="0"/>
              <a:t>Чули смо да наш будући професор добро игра кошарку.</a:t>
            </a:r>
          </a:p>
          <a:p>
            <a:r>
              <a:rPr lang="ru-RU" sz="1400" dirty="0"/>
              <a:t>Разговараћемо о томе на будућем одмору.</a:t>
            </a:r>
          </a:p>
          <a:p>
            <a:r>
              <a:rPr lang="ru-RU" sz="1400" dirty="0"/>
              <a:t>Глаголски прилог прошли зове се глаголски јер је од глагола, прилог јер је у функцији прилошке одредбе за начин, услов, узрок и допуштење, а садашни јер се радња њиме исказана одиграва истовремено са радњом у предикату.</a:t>
            </a:r>
          </a:p>
        </p:txBody>
      </p:sp>
    </p:spTree>
    <p:extLst>
      <p:ext uri="{BB962C8B-B14F-4D97-AF65-F5344CB8AC3E}">
        <p14:creationId xmlns:p14="http://schemas.microsoft.com/office/powerpoint/2010/main" val="2987317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2016" y="514196"/>
            <a:ext cx="11579628" cy="6001643"/>
          </a:xfrm>
          <a:prstGeom prst="rect">
            <a:avLst/>
          </a:prstGeom>
        </p:spPr>
        <p:txBody>
          <a:bodyPr wrap="square">
            <a:spAutoFit/>
          </a:bodyPr>
          <a:lstStyle/>
          <a:p>
            <a:r>
              <a:rPr lang="ru-RU" sz="2000" b="1" dirty="0">
                <a:solidFill>
                  <a:srgbClr val="FF0000"/>
                </a:solidFill>
              </a:rPr>
              <a:t>Глаголски прилог прошли </a:t>
            </a:r>
            <a:r>
              <a:rPr lang="ru-RU" sz="1400" dirty="0"/>
              <a:t>је прост, неличан глаголски облик који казује да се њиме исказана радња врши пре радње у предикату. У реченици најчешће означава прилошку одредбу за време.</a:t>
            </a:r>
          </a:p>
          <a:p>
            <a:r>
              <a:rPr lang="ru-RU" sz="1400" dirty="0"/>
              <a:t>Пример:</a:t>
            </a:r>
          </a:p>
          <a:p>
            <a:r>
              <a:rPr lang="ru-RU" sz="1400" dirty="0"/>
              <a:t>Дошавши. из школе, баци књиге на кауч. Осим тога глаголски прилог прошли може означити начин и узрок вршења радње у предикату.</a:t>
            </a:r>
          </a:p>
          <a:p>
            <a:r>
              <a:rPr lang="ru-RU" sz="1400" dirty="0"/>
              <a:t>Пример за начин:</a:t>
            </a:r>
          </a:p>
          <a:p>
            <a:r>
              <a:rPr lang="ru-RU" sz="1400" dirty="0"/>
              <a:t>Не окренувши се, уђе у ауто.</a:t>
            </a:r>
          </a:p>
          <a:p>
            <a:r>
              <a:rPr lang="ru-RU" sz="1400" dirty="0"/>
              <a:t>Пример за узрок</a:t>
            </a:r>
          </a:p>
          <a:p>
            <a:r>
              <a:rPr lang="ru-RU" sz="1400" dirty="0"/>
              <a:t>Побегавши са часа, зарадио је неоправдани изостанак.</a:t>
            </a:r>
          </a:p>
          <a:p>
            <a:r>
              <a:rPr lang="ru-RU" sz="1400" dirty="0"/>
              <a:t>Глаголски прилог прошли се гради од свршених глагола, ређе од несвршених - тако што се на инфинитивну основу глагола који се завршавају на ти дода наставак вши. или в, код глагола на ћи између основе и наставка умеће се једно А</a:t>
            </a:r>
          </a:p>
          <a:p>
            <a:r>
              <a:rPr lang="ru-RU" sz="1400" dirty="0"/>
              <a:t>Пример:</a:t>
            </a:r>
          </a:p>
          <a:p>
            <a:r>
              <a:rPr lang="ru-RU" sz="1400" dirty="0"/>
              <a:t>Ог глагола испећи инфинитивна основа гласи испек + а + вши = испекавши. </a:t>
            </a:r>
          </a:p>
          <a:p>
            <a:r>
              <a:rPr lang="ru-RU" sz="1400" dirty="0"/>
              <a:t>Напомена:</a:t>
            </a:r>
          </a:p>
          <a:p>
            <a:r>
              <a:rPr lang="ru-RU" sz="1400" dirty="0"/>
              <a:t>Ваља знати да и у нашем језику има глагола са неправилним грађењем глаголског прилога прошлог.</a:t>
            </a:r>
          </a:p>
          <a:p>
            <a:r>
              <a:rPr lang="ru-RU" sz="1400" dirty="0"/>
              <a:t>Пример:</a:t>
            </a:r>
          </a:p>
          <a:p>
            <a:r>
              <a:rPr lang="ru-RU" sz="1400" dirty="0"/>
              <a:t>Инфинитивнна основа глагола доћи гласи дођ. Кад бисмо се држали правила, било би: дођ + а + вши = дођавши што је неправилно. Зато овде уместо ђ имамо ш због аналогије са радним глаголским придевом: дош-ао, дош-ла, дош-ли, дош-ле.</a:t>
            </a:r>
          </a:p>
          <a:p>
            <a:r>
              <a:rPr lang="ru-RU" sz="1400" dirty="0"/>
              <a:t>Зато је једио исправно: дошавши.</a:t>
            </a:r>
          </a:p>
          <a:p>
            <a:r>
              <a:rPr lang="ru-RU" sz="1400" dirty="0"/>
              <a:t>Пажња</a:t>
            </a:r>
          </a:p>
          <a:p>
            <a:r>
              <a:rPr lang="ru-RU" sz="1400" dirty="0"/>
              <a:t>Глаголски прилог прошли од помоћног глагола БИТИ - гласи бивши и може се употребити као прави придев и тад се мења по падежима као све именске речи.</a:t>
            </a:r>
          </a:p>
          <a:p>
            <a:r>
              <a:rPr lang="ru-RU" sz="1400" dirty="0"/>
              <a:t>Примери:</a:t>
            </a:r>
          </a:p>
          <a:p>
            <a:r>
              <a:rPr lang="ru-RU" sz="1400" dirty="0"/>
              <a:t>Опет јој се јавио бивши дечко. Срео сам бившег професора српског језика.</a:t>
            </a:r>
          </a:p>
          <a:p>
            <a:r>
              <a:rPr lang="ru-RU" sz="1400" dirty="0"/>
              <a:t>Још нешто глаголски прилог прошли као неличан глаголски облик не може бити у функцији предиката већ само прилошке одредбе: за време, начин и узрок.</a:t>
            </a:r>
          </a:p>
          <a:p>
            <a:r>
              <a:rPr lang="ru-RU" sz="1400" dirty="0"/>
              <a:t>Глаголски прилог прошли зове се глаголски јер је од глагола, прилог јер је у функцији прилошке одредбе, и прошли јер су се, њиме исказане радње, одиграле у прошлости.</a:t>
            </a:r>
          </a:p>
        </p:txBody>
      </p:sp>
    </p:spTree>
    <p:extLst>
      <p:ext uri="{BB962C8B-B14F-4D97-AF65-F5344CB8AC3E}">
        <p14:creationId xmlns:p14="http://schemas.microsoft.com/office/powerpoint/2010/main" val="1766945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0777" y="0"/>
            <a:ext cx="11022677" cy="6863417"/>
          </a:xfrm>
          <a:prstGeom prst="rect">
            <a:avLst/>
          </a:prstGeom>
        </p:spPr>
        <p:txBody>
          <a:bodyPr wrap="square">
            <a:spAutoFit/>
          </a:bodyPr>
          <a:lstStyle/>
          <a:p>
            <a:r>
              <a:rPr lang="ru-RU" sz="2000" b="1" dirty="0" smtClean="0">
                <a:solidFill>
                  <a:srgbClr val="FF0000"/>
                </a:solidFill>
              </a:rPr>
              <a:t>Помоћни </a:t>
            </a:r>
            <a:r>
              <a:rPr lang="ru-RU" sz="2000" b="1" dirty="0">
                <a:solidFill>
                  <a:srgbClr val="FF0000"/>
                </a:solidFill>
              </a:rPr>
              <a:t>глагол ЈЕСАМ</a:t>
            </a:r>
          </a:p>
          <a:p>
            <a:r>
              <a:rPr lang="ru-RU" sz="1400" dirty="0"/>
              <a:t>Има само облике презента: наглашене и ненаглашене (енклитичке/скраћене).</a:t>
            </a:r>
          </a:p>
          <a:p>
            <a:r>
              <a:rPr lang="ru-RU" sz="1400" dirty="0"/>
              <a:t>Наглашени облици презента помоћног глагола ЈЕСАМ:</a:t>
            </a:r>
          </a:p>
          <a:p>
            <a:r>
              <a:rPr lang="ru-RU" sz="1400" dirty="0"/>
              <a:t>једнина	множина</a:t>
            </a:r>
          </a:p>
          <a:p>
            <a:r>
              <a:rPr lang="ru-RU" sz="1400" dirty="0"/>
              <a:t>1. јесам</a:t>
            </a:r>
          </a:p>
          <a:p>
            <a:r>
              <a:rPr lang="ru-RU" sz="1400" dirty="0"/>
              <a:t>2. јеси</a:t>
            </a:r>
          </a:p>
          <a:p>
            <a:r>
              <a:rPr lang="ru-RU" sz="1400" dirty="0"/>
              <a:t>3. јесте	1. јесмо</a:t>
            </a:r>
          </a:p>
          <a:p>
            <a:r>
              <a:rPr lang="ru-RU" sz="1400" dirty="0"/>
              <a:t>2. јесте</a:t>
            </a:r>
          </a:p>
          <a:p>
            <a:r>
              <a:rPr lang="ru-RU" sz="1400" dirty="0"/>
              <a:t>3. јесу</a:t>
            </a:r>
          </a:p>
          <a:p>
            <a:r>
              <a:rPr lang="ru-RU" sz="1400" dirty="0"/>
              <a:t>Ненаглашени (енклитички) облици презента помоћног глагола ЈЕСАМ:</a:t>
            </a:r>
          </a:p>
          <a:p>
            <a:r>
              <a:rPr lang="ru-RU" sz="1400" dirty="0"/>
              <a:t>једнина	множина </a:t>
            </a:r>
          </a:p>
          <a:p>
            <a:r>
              <a:rPr lang="ru-RU" sz="1400" dirty="0"/>
              <a:t>1. сам</a:t>
            </a:r>
          </a:p>
          <a:p>
            <a:r>
              <a:rPr lang="ru-RU" sz="1400" dirty="0"/>
              <a:t>2. си</a:t>
            </a:r>
          </a:p>
          <a:p>
            <a:r>
              <a:rPr lang="ru-RU" sz="1400" dirty="0"/>
              <a:t>3. је	1. смо</a:t>
            </a:r>
          </a:p>
          <a:p>
            <a:r>
              <a:rPr lang="ru-RU" sz="1400" dirty="0"/>
              <a:t>2. сте</a:t>
            </a:r>
          </a:p>
          <a:p>
            <a:r>
              <a:rPr lang="ru-RU" sz="1400" dirty="0"/>
              <a:t>3. су</a:t>
            </a:r>
          </a:p>
          <a:p>
            <a:r>
              <a:rPr lang="ru-RU" sz="1400" dirty="0"/>
              <a:t>Одрчни облици овог помоћног глагола су:</a:t>
            </a:r>
          </a:p>
          <a:p>
            <a:r>
              <a:rPr lang="ru-RU" sz="1400" dirty="0"/>
              <a:t>једнина	множина</a:t>
            </a:r>
          </a:p>
          <a:p>
            <a:r>
              <a:rPr lang="ru-RU" sz="1400" dirty="0"/>
              <a:t>1. нисам</a:t>
            </a:r>
          </a:p>
          <a:p>
            <a:r>
              <a:rPr lang="ru-RU" sz="1400" dirty="0"/>
              <a:t>2. ниси</a:t>
            </a:r>
          </a:p>
          <a:p>
            <a:r>
              <a:rPr lang="ru-RU" sz="1400" dirty="0"/>
              <a:t>3. није	1. нисмо </a:t>
            </a:r>
          </a:p>
          <a:p>
            <a:r>
              <a:rPr lang="ru-RU" sz="1400" dirty="0"/>
              <a:t>2. нисте </a:t>
            </a:r>
          </a:p>
          <a:p>
            <a:r>
              <a:rPr lang="ru-RU" sz="1400" dirty="0"/>
              <a:t>3. нису</a:t>
            </a:r>
          </a:p>
          <a:p>
            <a:r>
              <a:rPr lang="ru-RU" sz="1400" dirty="0"/>
              <a:t>Ненаглашени (енклитички) облици помоћног глагола ЈЕСАМ користе се за градњу перфекта (прошлог времена): презент помоћног глагола ЈЕСАМ + радни глаголски придев = перфекат. Пример за глагол ПЕВАТИ у мушком роду:</a:t>
            </a:r>
          </a:p>
          <a:p>
            <a:r>
              <a:rPr lang="ru-RU" sz="1400" dirty="0"/>
              <a:t>једнина	множина</a:t>
            </a:r>
          </a:p>
          <a:p>
            <a:r>
              <a:rPr lang="ru-RU" sz="1400" dirty="0"/>
              <a:t>1. певао сам </a:t>
            </a:r>
          </a:p>
          <a:p>
            <a:r>
              <a:rPr lang="ru-RU" sz="1400" dirty="0"/>
              <a:t>2. певао си </a:t>
            </a:r>
          </a:p>
          <a:p>
            <a:r>
              <a:rPr lang="ru-RU" sz="1400" dirty="0"/>
              <a:t>3. певао је	1. певали смо </a:t>
            </a:r>
          </a:p>
          <a:p>
            <a:r>
              <a:rPr lang="ru-RU" sz="1400" dirty="0"/>
              <a:t>2. певали сте </a:t>
            </a:r>
          </a:p>
          <a:p>
            <a:r>
              <a:rPr lang="ru-RU" sz="1400" dirty="0"/>
              <a:t>3. певали су</a:t>
            </a:r>
          </a:p>
        </p:txBody>
      </p:sp>
    </p:spTree>
    <p:extLst>
      <p:ext uri="{BB962C8B-B14F-4D97-AF65-F5344CB8AC3E}">
        <p14:creationId xmlns:p14="http://schemas.microsoft.com/office/powerpoint/2010/main" val="3952147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2865" y="220019"/>
            <a:ext cx="11779135" cy="6186309"/>
          </a:xfrm>
          <a:prstGeom prst="rect">
            <a:avLst/>
          </a:prstGeom>
        </p:spPr>
        <p:txBody>
          <a:bodyPr wrap="square">
            <a:spAutoFit/>
          </a:bodyPr>
          <a:lstStyle/>
          <a:p>
            <a:r>
              <a:rPr lang="ru-RU" sz="2000" b="1" dirty="0">
                <a:solidFill>
                  <a:srgbClr val="FF0000"/>
                </a:solidFill>
              </a:rPr>
              <a:t>Помоћни глагол БИТИ</a:t>
            </a:r>
          </a:p>
          <a:p>
            <a:r>
              <a:rPr lang="ru-RU" dirty="0"/>
              <a:t>Има све глаголске облике осим трпног глаголског придева:</a:t>
            </a:r>
          </a:p>
          <a:p>
            <a:r>
              <a:rPr lang="ru-RU" dirty="0"/>
              <a:t>1. инфинитив: БИТИ;</a:t>
            </a:r>
          </a:p>
          <a:p>
            <a:r>
              <a:rPr lang="ru-RU" dirty="0"/>
              <a:t>2. презент: будем, будеш, буде, будемо, будете, буду;</a:t>
            </a:r>
          </a:p>
          <a:p>
            <a:r>
              <a:rPr lang="ru-RU" dirty="0"/>
              <a:t>3. радни глаголски придев: мушки род: био - били, женски род: била - биле, средњи род: било - била;</a:t>
            </a:r>
          </a:p>
          <a:p>
            <a:r>
              <a:rPr lang="ru-RU" dirty="0"/>
              <a:t>4. аорист: бих, би, би, бисмо, бисте, бише;</a:t>
            </a:r>
          </a:p>
          <a:p>
            <a:r>
              <a:rPr lang="ru-RU" dirty="0"/>
              <a:t>5. перфекат: био сам, био си, био је, били смо, били сте, били су;</a:t>
            </a:r>
          </a:p>
          <a:p>
            <a:r>
              <a:rPr lang="ru-RU" dirty="0"/>
              <a:t>6. имперфекат: бејах, бејаше, бејаше, бејасмо, бејасте, бејаху, или: бех, беше, беше, бесмо, бесте, беху;</a:t>
            </a:r>
          </a:p>
          <a:p>
            <a:r>
              <a:rPr lang="ru-RU" dirty="0"/>
              <a:t>7. плусквамперфекат: бејах био, бејаше био, бејаше био, бејасмо били, бејасте били, бејаху били, или: ја сам био био, ти си био био, он је био био, ми смо били били, ви сте били били, они су били били;</a:t>
            </a:r>
          </a:p>
          <a:p>
            <a:r>
              <a:rPr lang="ru-RU" dirty="0"/>
              <a:t>8. потенцијал: био бих, био би, био би, били бисмо, били бисте, били би;</a:t>
            </a:r>
          </a:p>
          <a:p>
            <a:r>
              <a:rPr lang="ru-RU" dirty="0"/>
              <a:t>9. императив: буди, будимо, будите; </a:t>
            </a:r>
          </a:p>
          <a:p>
            <a:r>
              <a:rPr lang="ru-RU" dirty="0"/>
              <a:t>10. футутр </a:t>
            </a:r>
            <a:r>
              <a:rPr lang="sr-Latn-RS" dirty="0" smtClean="0"/>
              <a:t>I</a:t>
            </a:r>
            <a:r>
              <a:rPr lang="ru-RU" dirty="0" smtClean="0"/>
              <a:t>: </a:t>
            </a:r>
            <a:r>
              <a:rPr lang="ru-RU" dirty="0"/>
              <a:t>бићу, бићеш, биће, бићемо, бићете, биће, или ја ћу бити, ти ћеш бити, он ће бити, ми ћемо бити, ви ћете бити, они ће бити;</a:t>
            </a:r>
          </a:p>
          <a:p>
            <a:r>
              <a:rPr lang="ru-RU" dirty="0"/>
              <a:t>11. футур </a:t>
            </a:r>
            <a:r>
              <a:rPr lang="sr-Latn-RS" dirty="0" smtClean="0"/>
              <a:t>II</a:t>
            </a:r>
            <a:r>
              <a:rPr lang="ru-RU" dirty="0" smtClean="0"/>
              <a:t>: </a:t>
            </a:r>
            <a:r>
              <a:rPr lang="ru-RU" dirty="0"/>
              <a:t>будем био, будеш био, буде био, будемо били, будете били, буду били;</a:t>
            </a:r>
          </a:p>
          <a:p>
            <a:r>
              <a:rPr lang="ru-RU" dirty="0"/>
              <a:t>12. глаголски прилог садашњи: будући;</a:t>
            </a:r>
          </a:p>
          <a:p>
            <a:r>
              <a:rPr lang="ru-RU" dirty="0"/>
              <a:t>13. глаголски прилог прошли: бивши.</a:t>
            </a:r>
          </a:p>
          <a:p>
            <a:r>
              <a:rPr lang="ru-RU" dirty="0"/>
              <a:t>Теба знати да се аорист глагола бити користи за градњу ПОТЕНЦИЈАЛА (певао бих), презент овог глагола служи за градњу ФУТУРА </a:t>
            </a:r>
            <a:r>
              <a:rPr lang="sr-Latn-RS" dirty="0" smtClean="0"/>
              <a:t>II</a:t>
            </a:r>
            <a:r>
              <a:rPr lang="ru-RU" dirty="0" smtClean="0"/>
              <a:t> </a:t>
            </a:r>
            <a:r>
              <a:rPr lang="ru-RU" dirty="0"/>
              <a:t>(Кад будем написао домаћи, доћи ћу код тебе), а перфекат, односно, имперфекат истог глагола служи за градњу ПЛУСКВАМПЕРФЕКТА (Ја сам био написао домаћи задатак кад је он дошао, односно, бејах написао..). Напомена: глаголски прилог садашњи и - прошли од глагола бити постали су обични придеви. Ево примера: Дошли су бивши момак и будући дечко.</a:t>
            </a:r>
          </a:p>
        </p:txBody>
      </p:sp>
    </p:spTree>
    <p:extLst>
      <p:ext uri="{BB962C8B-B14F-4D97-AF65-F5344CB8AC3E}">
        <p14:creationId xmlns:p14="http://schemas.microsoft.com/office/powerpoint/2010/main" val="803119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444" y="86916"/>
            <a:ext cx="12028516" cy="6863417"/>
          </a:xfrm>
          <a:prstGeom prst="rect">
            <a:avLst/>
          </a:prstGeom>
        </p:spPr>
        <p:txBody>
          <a:bodyPr wrap="square">
            <a:spAutoFit/>
          </a:bodyPr>
          <a:lstStyle/>
          <a:p>
            <a:r>
              <a:rPr lang="ru-RU" sz="2000" b="1" dirty="0">
                <a:solidFill>
                  <a:srgbClr val="FF0000"/>
                </a:solidFill>
              </a:rPr>
              <a:t>Помоћни глагол ХТЕТИ</a:t>
            </a:r>
          </a:p>
          <a:p>
            <a:r>
              <a:rPr lang="ru-RU" sz="1400" dirty="0"/>
              <a:t>Овај помоћни глагол има све облике осим трпног глаголског придева. Користи се за градњу футура првог (будућег времена) и том приликом могу се узети и наглашени и ненаглашени (енклитички облици) презента. Пример: Хоћу написати задатак, написаћу задатак, ја ћу написати задатак.</a:t>
            </a:r>
          </a:p>
          <a:p>
            <a:r>
              <a:rPr lang="ru-RU" sz="1400" dirty="0"/>
              <a:t>Презент помоћног глагола ХТЕТИ:</a:t>
            </a:r>
          </a:p>
          <a:p>
            <a:r>
              <a:rPr lang="ru-RU" sz="1400" dirty="0"/>
              <a:t>Наглашени облици:</a:t>
            </a:r>
          </a:p>
          <a:p>
            <a:r>
              <a:rPr lang="ru-RU" sz="1400" dirty="0"/>
              <a:t>једнина	множина</a:t>
            </a:r>
          </a:p>
          <a:p>
            <a:r>
              <a:rPr lang="ru-RU" sz="1400" dirty="0"/>
              <a:t>1. хоћу</a:t>
            </a:r>
          </a:p>
          <a:p>
            <a:r>
              <a:rPr lang="ru-RU" sz="1400" dirty="0"/>
              <a:t>2. хоћеш </a:t>
            </a:r>
          </a:p>
          <a:p>
            <a:r>
              <a:rPr lang="ru-RU" sz="1400" dirty="0"/>
              <a:t>3. хоће	1. хоћемо </a:t>
            </a:r>
          </a:p>
          <a:p>
            <a:r>
              <a:rPr lang="ru-RU" sz="1400" dirty="0"/>
              <a:t>2. хоћете </a:t>
            </a:r>
          </a:p>
          <a:p>
            <a:r>
              <a:rPr lang="ru-RU" sz="1400" dirty="0"/>
              <a:t>3. хоће</a:t>
            </a:r>
          </a:p>
          <a:p>
            <a:r>
              <a:rPr lang="ru-RU" sz="1400" dirty="0"/>
              <a:t>Ненаглашени (енклитички) облици:</a:t>
            </a:r>
          </a:p>
          <a:p>
            <a:r>
              <a:rPr lang="ru-RU" sz="1400" dirty="0"/>
              <a:t>једнина	множина </a:t>
            </a:r>
          </a:p>
          <a:p>
            <a:r>
              <a:rPr lang="ru-RU" sz="1400" dirty="0"/>
              <a:t>1. ћу </a:t>
            </a:r>
          </a:p>
          <a:p>
            <a:r>
              <a:rPr lang="ru-RU" sz="1400" dirty="0"/>
              <a:t>2. ћеш </a:t>
            </a:r>
          </a:p>
          <a:p>
            <a:r>
              <a:rPr lang="ru-RU" sz="1400" dirty="0"/>
              <a:t>3. ће	1. ћемо </a:t>
            </a:r>
          </a:p>
          <a:p>
            <a:r>
              <a:rPr lang="ru-RU" sz="1400" dirty="0"/>
              <a:t>2. ћете </a:t>
            </a:r>
          </a:p>
          <a:p>
            <a:r>
              <a:rPr lang="ru-RU" sz="1400" dirty="0"/>
              <a:t>3. ће</a:t>
            </a:r>
          </a:p>
          <a:p>
            <a:r>
              <a:rPr lang="ru-RU" sz="1400" dirty="0"/>
              <a:t>Одрчни облици овог помоћног глагола су:</a:t>
            </a:r>
          </a:p>
          <a:p>
            <a:r>
              <a:rPr lang="ru-RU" sz="1400" dirty="0"/>
              <a:t>једнина	множина</a:t>
            </a:r>
          </a:p>
          <a:p>
            <a:r>
              <a:rPr lang="ru-RU" sz="1400" dirty="0"/>
              <a:t>1. нећу </a:t>
            </a:r>
          </a:p>
          <a:p>
            <a:r>
              <a:rPr lang="ru-RU" sz="1400" dirty="0"/>
              <a:t>2. нећеш </a:t>
            </a:r>
          </a:p>
          <a:p>
            <a:r>
              <a:rPr lang="ru-RU" sz="1400" dirty="0"/>
              <a:t>3. неће	1. нећемо</a:t>
            </a:r>
          </a:p>
          <a:p>
            <a:r>
              <a:rPr lang="ru-RU" sz="1400" dirty="0"/>
              <a:t>2. нећете</a:t>
            </a:r>
          </a:p>
          <a:p>
            <a:r>
              <a:rPr lang="ru-RU" sz="1400" dirty="0"/>
              <a:t>3. неће</a:t>
            </a:r>
          </a:p>
          <a:p>
            <a:r>
              <a:rPr lang="ru-RU" sz="1400" dirty="0"/>
              <a:t>3. Футур И од глагола чија се инфинитивна основа завршава на ТИ гради се двојако:</a:t>
            </a:r>
          </a:p>
          <a:p>
            <a:r>
              <a:rPr lang="ru-RU" sz="1400" dirty="0"/>
              <a:t>а) тако што се на ифинитивну основу додају (залепе) енклитички облици презента помоћног глагола ХТЕТИ,</a:t>
            </a:r>
          </a:p>
          <a:p>
            <a:r>
              <a:rPr lang="ru-RU" sz="1400" dirty="0"/>
              <a:t>б) или енклитички облици презента + инфинитив. У првом случају имамо прост футур И, на пример од глагола ПЕВАТИ, инфинитивна основа ПЕВА+ ЋУ= певаћу. У другом случају је сложен футур И, на пример: ја ћу певати. Иначе, кад се ради о глаголима чија се инфинитивна основа завршава на ЋИ, исправни су само облици сложеног футура И. На пример од глагола ПЕЋИ - футур И гласи: пећи ћу, пећи ћеш, пећи ће, пећи ћемо, пећи ћете, пећи ће. Направилно је: ПЕЋУ, ПЕЋЕШ итд.</a:t>
            </a:r>
          </a:p>
        </p:txBody>
      </p:sp>
    </p:spTree>
    <p:extLst>
      <p:ext uri="{BB962C8B-B14F-4D97-AF65-F5344CB8AC3E}">
        <p14:creationId xmlns:p14="http://schemas.microsoft.com/office/powerpoint/2010/main" val="278863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8459" y="252443"/>
            <a:ext cx="6096000" cy="4524315"/>
          </a:xfrm>
          <a:prstGeom prst="rect">
            <a:avLst/>
          </a:prstGeom>
        </p:spPr>
        <p:txBody>
          <a:bodyPr>
            <a:spAutoFit/>
          </a:bodyPr>
          <a:lstStyle/>
          <a:p>
            <a:r>
              <a:rPr lang="ru-RU" b="1" dirty="0">
                <a:solidFill>
                  <a:srgbClr val="C00000"/>
                </a:solidFill>
              </a:rPr>
              <a:t>Лични глаголски облици</a:t>
            </a:r>
          </a:p>
          <a:p>
            <a:endParaRPr lang="ru-RU" dirty="0"/>
          </a:p>
          <a:p>
            <a:r>
              <a:rPr lang="ru-RU" dirty="0"/>
              <a:t>Лични глаголски облици се тако зову јер се мењају по ЛИЦИМА у једнини и множини. Ваља упамтити да само глагол у личном глаголском облику може бити ПРЕДИКАТ у реченици. Ево свих личних глаголских облика:</a:t>
            </a:r>
          </a:p>
          <a:p>
            <a:endParaRPr lang="ru-RU" dirty="0"/>
          </a:p>
          <a:p>
            <a:r>
              <a:rPr lang="ru-RU" dirty="0"/>
              <a:t>1. презент (садашње време),</a:t>
            </a:r>
          </a:p>
          <a:p>
            <a:r>
              <a:rPr lang="ru-RU" dirty="0"/>
              <a:t>2. аорист (пређашње свршено време),</a:t>
            </a:r>
          </a:p>
          <a:p>
            <a:r>
              <a:rPr lang="ru-RU" dirty="0"/>
              <a:t>3. имперфекат (пређашње несвршено време),</a:t>
            </a:r>
          </a:p>
          <a:p>
            <a:r>
              <a:rPr lang="ru-RU" dirty="0"/>
              <a:t>4. императив (запведни начин),</a:t>
            </a:r>
          </a:p>
          <a:p>
            <a:r>
              <a:rPr lang="ru-RU" dirty="0"/>
              <a:t>5. перфекат (прошло време),</a:t>
            </a:r>
          </a:p>
          <a:p>
            <a:r>
              <a:rPr lang="ru-RU" dirty="0"/>
              <a:t>6. плусквамперфекат (давно прошло време),</a:t>
            </a:r>
          </a:p>
          <a:p>
            <a:r>
              <a:rPr lang="ru-RU" dirty="0"/>
              <a:t>7. футур </a:t>
            </a:r>
            <a:r>
              <a:rPr lang="sr-Latn-RS" dirty="0" smtClean="0"/>
              <a:t>I</a:t>
            </a:r>
            <a:r>
              <a:rPr lang="ru-RU" dirty="0" smtClean="0"/>
              <a:t> </a:t>
            </a:r>
            <a:r>
              <a:rPr lang="ru-RU" dirty="0"/>
              <a:t>(будуће време), </a:t>
            </a:r>
          </a:p>
          <a:p>
            <a:r>
              <a:rPr lang="ru-RU" dirty="0"/>
              <a:t>8. футурр </a:t>
            </a:r>
            <a:r>
              <a:rPr lang="sr-Latn-RS" dirty="0" smtClean="0"/>
              <a:t>II</a:t>
            </a:r>
            <a:r>
              <a:rPr lang="ru-RU" dirty="0" smtClean="0"/>
              <a:t> </a:t>
            </a:r>
            <a:r>
              <a:rPr lang="ru-RU" dirty="0"/>
              <a:t>(предбудуће време),</a:t>
            </a:r>
          </a:p>
          <a:p>
            <a:r>
              <a:rPr lang="ru-RU" dirty="0"/>
              <a:t>9. и потенцијал (могући начин).</a:t>
            </a:r>
            <a:endParaRPr lang="sr-Latn-RS" dirty="0"/>
          </a:p>
        </p:txBody>
      </p:sp>
    </p:spTree>
    <p:extLst>
      <p:ext uri="{BB962C8B-B14F-4D97-AF65-F5344CB8AC3E}">
        <p14:creationId xmlns:p14="http://schemas.microsoft.com/office/powerpoint/2010/main" val="3793079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6088" y="882358"/>
            <a:ext cx="11346872" cy="4616648"/>
          </a:xfrm>
          <a:prstGeom prst="rect">
            <a:avLst/>
          </a:prstGeom>
        </p:spPr>
        <p:txBody>
          <a:bodyPr wrap="square">
            <a:spAutoFit/>
          </a:bodyPr>
          <a:lstStyle/>
          <a:p>
            <a:r>
              <a:rPr lang="sr-Latn-RS" sz="1400" dirty="0" smtClean="0"/>
              <a:t>4. </a:t>
            </a:r>
            <a:r>
              <a:rPr lang="sr-Cyrl-RS" sz="1400" dirty="0" smtClean="0"/>
              <a:t>Аорист </a:t>
            </a:r>
            <a:r>
              <a:rPr lang="sr-Cyrl-RS" sz="1400" dirty="0"/>
              <a:t>глагола ХТЕТИ: хтедох (хтех), хтеде (хте), хтеде (хте), хтедосмо (хтесмо), хтедосте (хтесте), хтедоше (хтеше);</a:t>
            </a:r>
          </a:p>
          <a:p>
            <a:r>
              <a:rPr lang="sr-Cyrl-RS" sz="1400" dirty="0"/>
              <a:t>5. имперфекат: хоћах, хоћаше, хоћаше, хоћасмо- хоћасте, хоћаху; </a:t>
            </a:r>
          </a:p>
          <a:p>
            <a:r>
              <a:rPr lang="sr-Cyrl-RS" sz="1400" dirty="0"/>
              <a:t>6. перфекат: хтео сам, хтео си, хтео је, хтели смо, хтели сте, хтели су:</a:t>
            </a:r>
          </a:p>
          <a:p>
            <a:r>
              <a:rPr lang="sr-Cyrl-RS" sz="1400" dirty="0"/>
              <a:t>7. радни глаголски придев: хтео, хтела, хтело, хтели, хтеле, хтела;</a:t>
            </a:r>
          </a:p>
          <a:p>
            <a:r>
              <a:rPr lang="sr-Cyrl-RS" sz="1400" dirty="0"/>
              <a:t>8. императив: хтедни, хтеднимо, хтедните;</a:t>
            </a:r>
          </a:p>
          <a:p>
            <a:r>
              <a:rPr lang="sr-Cyrl-RS" sz="1400" dirty="0"/>
              <a:t>9. потенцијал: хтео бих, хтео би, хтео би, хтели бисмо, хтели бисте, хтели би;</a:t>
            </a:r>
          </a:p>
          <a:p>
            <a:r>
              <a:rPr lang="sr-Cyrl-RS" sz="1400" dirty="0"/>
              <a:t>10. футур ИИ: будем хтео, будеш хтео, буде хтео, будемо хтели, будете хтели, буду хтели;</a:t>
            </a:r>
          </a:p>
          <a:p>
            <a:r>
              <a:rPr lang="sr-Cyrl-RS" sz="1400" dirty="0"/>
              <a:t>11. плусквамперфекат: био сам хтео, био си хтео, био је хтео, били смо хтели, били сте хтели, били су хтели, или бејах хтео, бејаше хтео, бејаше хтео, бејасмо хтели, бејасте хтели бејаху хтели; </a:t>
            </a:r>
          </a:p>
          <a:p>
            <a:r>
              <a:rPr lang="sr-Cyrl-RS" sz="1400" dirty="0"/>
              <a:t>12. глаголски прилог садашњи: хотећи;</a:t>
            </a:r>
          </a:p>
          <a:p>
            <a:r>
              <a:rPr lang="sr-Cyrl-RS" sz="1400" dirty="0"/>
              <a:t>13. глаголски прилог прошли: хтевши, хтев. </a:t>
            </a:r>
          </a:p>
          <a:p>
            <a:r>
              <a:rPr lang="sr-Cyrl-RS" sz="1400" dirty="0"/>
              <a:t> </a:t>
            </a:r>
          </a:p>
          <a:p>
            <a:r>
              <a:rPr lang="sr-Cyrl-RS" sz="1400" dirty="0"/>
              <a:t>Напомена:</a:t>
            </a:r>
          </a:p>
          <a:p>
            <a:r>
              <a:rPr lang="sr-Cyrl-RS" sz="1400" dirty="0"/>
              <a:t>С обзиром на то да енклитички облик личне заменице ОНА у генитиву и акузативу једнине и трећег лице једнине презента помоћног глагола ЈЕСАМ имају исти облик, при одређивању врсте речи морамо се ослонити на функцију (службу) те речи у реченици. На пример од ученика се тражи да реше овакав задатак:</a:t>
            </a:r>
          </a:p>
          <a:p>
            <a:r>
              <a:rPr lang="sr-Cyrl-RS" sz="1400" dirty="0"/>
              <a:t>Заокружи слово испред реченице у којој је употребљена лична заменица:</a:t>
            </a:r>
          </a:p>
          <a:p>
            <a:r>
              <a:rPr lang="sr-Cyrl-RS" sz="1400" dirty="0"/>
              <a:t>•	а) Видим је како пише;</a:t>
            </a:r>
          </a:p>
          <a:p>
            <a:r>
              <a:rPr lang="sr-Cyrl-RS" sz="1400" dirty="0"/>
              <a:t>•	б) Мира је написала задатак.</a:t>
            </a:r>
          </a:p>
          <a:p>
            <a:r>
              <a:rPr lang="sr-Cyrl-RS" sz="1400" dirty="0"/>
              <a:t>Тачан одговор је под а јер реч ЈЕ има функцију правог објекта (Видим њу), па је облик личне заменице женског рода ОНА у акузативу једнине, док је у реченици под б енклитрички облик (трећег лица једнине презента) глагола ЈЕСАМ.</a:t>
            </a:r>
          </a:p>
        </p:txBody>
      </p:sp>
    </p:spTree>
    <p:extLst>
      <p:ext uri="{BB962C8B-B14F-4D97-AF65-F5344CB8AC3E}">
        <p14:creationId xmlns:p14="http://schemas.microsoft.com/office/powerpoint/2010/main" val="2719032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7345" y="1039059"/>
            <a:ext cx="6096000" cy="3139321"/>
          </a:xfrm>
          <a:prstGeom prst="rect">
            <a:avLst/>
          </a:prstGeom>
        </p:spPr>
        <p:txBody>
          <a:bodyPr>
            <a:spAutoFit/>
          </a:bodyPr>
          <a:lstStyle/>
          <a:p>
            <a:r>
              <a:rPr lang="ru-RU" dirty="0">
                <a:solidFill>
                  <a:srgbClr val="FF0000"/>
                </a:solidFill>
              </a:rPr>
              <a:t>Енклитике</a:t>
            </a:r>
          </a:p>
          <a:p>
            <a:r>
              <a:rPr lang="ru-RU" dirty="0"/>
              <a:t>Енклитике су краћи облици помоћних глагола: сам, си, је, смо, сте, су, ћу, ћеш, ће, ћемо, ћете, бих, би, бисмо, бисте, личних заменица: ме, ми, те, ти, га, му, је, јој, ју, нас, нам, вас, вам, их, им, речце: се, ли</a:t>
            </a:r>
            <a:r>
              <a:rPr lang="ru-RU" dirty="0" smtClean="0"/>
              <a:t>.</a:t>
            </a:r>
            <a:endParaRPr lang="sr-Latn-RS" dirty="0" smtClean="0"/>
          </a:p>
          <a:p>
            <a:endParaRPr lang="ru-RU" dirty="0"/>
          </a:p>
          <a:p>
            <a:r>
              <a:rPr lang="ru-RU" dirty="0" smtClean="0">
                <a:solidFill>
                  <a:srgbClr val="FF0000"/>
                </a:solidFill>
              </a:rPr>
              <a:t>Проклитике</a:t>
            </a:r>
            <a:endParaRPr lang="sr-Latn-RS" dirty="0" smtClean="0">
              <a:solidFill>
                <a:srgbClr val="FF0000"/>
              </a:solidFill>
            </a:endParaRPr>
          </a:p>
          <a:p>
            <a:endParaRPr lang="ru-RU" dirty="0">
              <a:solidFill>
                <a:srgbClr val="FF0000"/>
              </a:solidFill>
            </a:endParaRPr>
          </a:p>
          <a:p>
            <a:r>
              <a:rPr lang="ru-RU" dirty="0"/>
              <a:t>Проклитике су предлози: од, до, из, ка, за, на, у, са, о, по, везници: и, па, те, ни, нити, а, али, него, већ, или, да, кад, док, ако, јер, пошто, иако, речца: не.</a:t>
            </a:r>
            <a:endParaRPr lang="sr-Latn-RS" dirty="0"/>
          </a:p>
        </p:txBody>
      </p:sp>
    </p:spTree>
    <p:extLst>
      <p:ext uri="{BB962C8B-B14F-4D97-AF65-F5344CB8AC3E}">
        <p14:creationId xmlns:p14="http://schemas.microsoft.com/office/powerpoint/2010/main" val="1675834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6866" y="984239"/>
            <a:ext cx="8262851" cy="5355312"/>
          </a:xfrm>
          <a:prstGeom prst="rect">
            <a:avLst/>
          </a:prstGeom>
        </p:spPr>
        <p:txBody>
          <a:bodyPr wrap="square">
            <a:spAutoFit/>
          </a:bodyPr>
          <a:lstStyle/>
          <a:p>
            <a:r>
              <a:rPr lang="ru-RU" dirty="0">
                <a:solidFill>
                  <a:srgbClr val="C00000"/>
                </a:solidFill>
              </a:rPr>
              <a:t>Глагол СЕДЕТИ у свим глаголским </a:t>
            </a:r>
            <a:r>
              <a:rPr lang="ru-RU" dirty="0" smtClean="0">
                <a:solidFill>
                  <a:srgbClr val="C00000"/>
                </a:solidFill>
              </a:rPr>
              <a:t>облицима </a:t>
            </a:r>
            <a:r>
              <a:rPr lang="ru-RU" dirty="0">
                <a:solidFill>
                  <a:srgbClr val="C00000"/>
                </a:solidFill>
              </a:rPr>
              <a:t>1</a:t>
            </a:r>
            <a:r>
              <a:rPr lang="ru-RU" dirty="0" smtClean="0">
                <a:solidFill>
                  <a:srgbClr val="C00000"/>
                </a:solidFill>
              </a:rPr>
              <a:t>.</a:t>
            </a:r>
            <a:r>
              <a:rPr lang="sr-Latn-RS" dirty="0" smtClean="0">
                <a:solidFill>
                  <a:srgbClr val="C00000"/>
                </a:solidFill>
              </a:rPr>
              <a:t> </a:t>
            </a:r>
            <a:r>
              <a:rPr lang="ru-RU" dirty="0" smtClean="0">
                <a:solidFill>
                  <a:srgbClr val="C00000"/>
                </a:solidFill>
              </a:rPr>
              <a:t>лице </a:t>
            </a:r>
            <a:r>
              <a:rPr lang="ru-RU" dirty="0">
                <a:solidFill>
                  <a:srgbClr val="C00000"/>
                </a:solidFill>
              </a:rPr>
              <a:t>једнине и множине</a:t>
            </a:r>
          </a:p>
          <a:p>
            <a:r>
              <a:rPr lang="ru-RU" dirty="0"/>
              <a:t>1. инфинитив: седети</a:t>
            </a:r>
          </a:p>
          <a:p>
            <a:r>
              <a:rPr lang="ru-RU" dirty="0"/>
              <a:t>2. </a:t>
            </a:r>
            <a:r>
              <a:rPr lang="ru-RU" dirty="0" smtClean="0"/>
              <a:t>презен</a:t>
            </a:r>
            <a:r>
              <a:rPr lang="sr-Cyrl-RS" dirty="0" smtClean="0"/>
              <a:t>т:</a:t>
            </a:r>
            <a:r>
              <a:rPr lang="ru-RU" dirty="0" smtClean="0"/>
              <a:t> </a:t>
            </a:r>
            <a:r>
              <a:rPr lang="ru-RU" dirty="0"/>
              <a:t>седим - седимо</a:t>
            </a:r>
          </a:p>
          <a:p>
            <a:r>
              <a:rPr lang="ru-RU" dirty="0"/>
              <a:t>3. аорист (/) - нема јер је аорист пређашње свршено време;</a:t>
            </a:r>
          </a:p>
          <a:p>
            <a:r>
              <a:rPr lang="ru-RU" dirty="0"/>
              <a:t>4. </a:t>
            </a:r>
            <a:r>
              <a:rPr lang="ru-RU" dirty="0" smtClean="0"/>
              <a:t>имперфекат: </a:t>
            </a:r>
            <a:r>
              <a:rPr lang="ru-RU" dirty="0"/>
              <a:t>сеђах - сеђасмо</a:t>
            </a:r>
          </a:p>
          <a:p>
            <a:r>
              <a:rPr lang="ru-RU" dirty="0"/>
              <a:t>5. </a:t>
            </a:r>
            <a:r>
              <a:rPr lang="ru-RU" dirty="0" smtClean="0"/>
              <a:t>перфекат: </a:t>
            </a:r>
            <a:r>
              <a:rPr lang="ru-RU" dirty="0"/>
              <a:t>седео сам - седели смо</a:t>
            </a:r>
          </a:p>
          <a:p>
            <a:r>
              <a:rPr lang="ru-RU" dirty="0"/>
              <a:t>6. </a:t>
            </a:r>
            <a:r>
              <a:rPr lang="ru-RU" dirty="0" smtClean="0"/>
              <a:t>плусквамперфекат: </a:t>
            </a:r>
            <a:r>
              <a:rPr lang="ru-RU" dirty="0"/>
              <a:t>бејах седео - бејасмо седели</a:t>
            </a:r>
          </a:p>
          <a:p>
            <a:r>
              <a:rPr lang="ru-RU" dirty="0"/>
              <a:t>7. футур </a:t>
            </a:r>
            <a:r>
              <a:rPr lang="sr-Latn-RS" dirty="0" smtClean="0"/>
              <a:t>I:</a:t>
            </a:r>
            <a:r>
              <a:rPr lang="ru-RU" dirty="0" smtClean="0"/>
              <a:t> </a:t>
            </a:r>
            <a:r>
              <a:rPr lang="ru-RU" dirty="0"/>
              <a:t>седећу (ја ћу седети) - седећемо (Ми ћемо седети)</a:t>
            </a:r>
          </a:p>
          <a:p>
            <a:r>
              <a:rPr lang="ru-RU" dirty="0"/>
              <a:t>8. футур </a:t>
            </a:r>
            <a:r>
              <a:rPr lang="sr-Latn-RS" dirty="0" smtClean="0"/>
              <a:t>II:</a:t>
            </a:r>
            <a:r>
              <a:rPr lang="ru-RU" dirty="0" smtClean="0"/>
              <a:t> </a:t>
            </a:r>
            <a:r>
              <a:rPr lang="ru-RU" dirty="0"/>
              <a:t>будем седео - будемо седели</a:t>
            </a:r>
          </a:p>
          <a:p>
            <a:r>
              <a:rPr lang="ru-RU" dirty="0"/>
              <a:t>9. императив 1. лице јд. - нема - </a:t>
            </a:r>
            <a:r>
              <a:rPr lang="ru-RU" dirty="0" smtClean="0"/>
              <a:t>множина </a:t>
            </a:r>
            <a:r>
              <a:rPr lang="ru-RU" dirty="0"/>
              <a:t>- седимо</a:t>
            </a:r>
          </a:p>
          <a:p>
            <a:r>
              <a:rPr lang="ru-RU" dirty="0"/>
              <a:t>10. </a:t>
            </a:r>
            <a:r>
              <a:rPr lang="ru-RU" dirty="0" smtClean="0"/>
              <a:t>потенцијал: </a:t>
            </a:r>
            <a:r>
              <a:rPr lang="ru-RU" dirty="0"/>
              <a:t>седео бих - седели бисмо</a:t>
            </a:r>
          </a:p>
          <a:p>
            <a:r>
              <a:rPr lang="ru-RU" dirty="0"/>
              <a:t>11. радни глаголски </a:t>
            </a:r>
            <a:r>
              <a:rPr lang="ru-RU" dirty="0" smtClean="0"/>
              <a:t>придев: </a:t>
            </a:r>
            <a:r>
              <a:rPr lang="ru-RU" dirty="0"/>
              <a:t>мушки род седео - седели</a:t>
            </a:r>
          </a:p>
          <a:p>
            <a:r>
              <a:rPr lang="ru-RU" dirty="0"/>
              <a:t>12. глаголски придев </a:t>
            </a:r>
            <a:r>
              <a:rPr lang="ru-RU" dirty="0" smtClean="0"/>
              <a:t>трпни: </a:t>
            </a:r>
            <a:r>
              <a:rPr lang="ru-RU" dirty="0"/>
              <a:t>гради се само од прелазних глагола, па од галагола СЕДЕТИ није могућ.</a:t>
            </a:r>
          </a:p>
          <a:p>
            <a:r>
              <a:rPr lang="ru-RU" dirty="0"/>
              <a:t>13. глаголски прилог САДАШЊИ седећи (Не разликује једнину и множину јер је неличан)</a:t>
            </a:r>
          </a:p>
          <a:p>
            <a:r>
              <a:rPr lang="ru-RU" dirty="0"/>
              <a:t>14. </a:t>
            </a:r>
            <a:r>
              <a:rPr lang="ru-RU"/>
              <a:t>глаголски </a:t>
            </a:r>
            <a:r>
              <a:rPr lang="ru-RU" smtClean="0"/>
              <a:t>прилог </a:t>
            </a:r>
            <a:r>
              <a:rPr lang="ru-RU" dirty="0"/>
              <a:t>ПРОШЛИ седевши. (Не разликује једнину и множину јер је неличан) </a:t>
            </a:r>
          </a:p>
          <a:p>
            <a:endParaRPr lang="ru-RU" dirty="0"/>
          </a:p>
        </p:txBody>
      </p:sp>
    </p:spTree>
    <p:extLst>
      <p:ext uri="{BB962C8B-B14F-4D97-AF65-F5344CB8AC3E}">
        <p14:creationId xmlns:p14="http://schemas.microsoft.com/office/powerpoint/2010/main" val="3018871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0022" y="1837113"/>
            <a:ext cx="9504218" cy="2585323"/>
          </a:xfrm>
          <a:prstGeom prst="rect">
            <a:avLst/>
          </a:prstGeom>
        </p:spPr>
        <p:txBody>
          <a:bodyPr wrap="square">
            <a:spAutoFit/>
          </a:bodyPr>
          <a:lstStyle/>
          <a:p>
            <a:r>
              <a:rPr lang="ru-RU" b="1" dirty="0">
                <a:solidFill>
                  <a:srgbClr val="C00000"/>
                </a:solidFill>
              </a:rPr>
              <a:t>Нелични глаголски облици</a:t>
            </a:r>
          </a:p>
          <a:p>
            <a:r>
              <a:rPr lang="ru-RU" dirty="0" smtClean="0"/>
              <a:t>Нелични </a:t>
            </a:r>
            <a:r>
              <a:rPr lang="ru-RU" dirty="0"/>
              <a:t>глаголски облици се тако зову, јер се не мењају по лицима, и зато не могу бити ПРЕДИКАТ у реченици. Ево свих неличних глаголских облика:</a:t>
            </a:r>
          </a:p>
          <a:p>
            <a:endParaRPr lang="ru-RU" dirty="0"/>
          </a:p>
          <a:p>
            <a:r>
              <a:rPr lang="ru-RU" dirty="0"/>
              <a:t>1. инфинитив (основни гл.облик),</a:t>
            </a:r>
          </a:p>
          <a:p>
            <a:r>
              <a:rPr lang="ru-RU" dirty="0"/>
              <a:t>2. глаголски прилог садашњи, </a:t>
            </a:r>
          </a:p>
          <a:p>
            <a:r>
              <a:rPr lang="ru-RU" dirty="0"/>
              <a:t>3. глаголски прилог прошли,</a:t>
            </a:r>
          </a:p>
          <a:p>
            <a:r>
              <a:rPr lang="ru-RU" dirty="0"/>
              <a:t>4. радни глаголски придев,</a:t>
            </a:r>
          </a:p>
          <a:p>
            <a:r>
              <a:rPr lang="ru-RU" dirty="0"/>
              <a:t>5. и глаголски придев трпни.</a:t>
            </a:r>
            <a:endParaRPr lang="sr-Latn-RS" dirty="0"/>
          </a:p>
        </p:txBody>
      </p:sp>
    </p:spTree>
    <p:extLst>
      <p:ext uri="{BB962C8B-B14F-4D97-AF65-F5344CB8AC3E}">
        <p14:creationId xmlns:p14="http://schemas.microsoft.com/office/powerpoint/2010/main" val="44047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4934" y="2163616"/>
            <a:ext cx="11313622" cy="1754326"/>
          </a:xfrm>
          <a:prstGeom prst="rect">
            <a:avLst/>
          </a:prstGeom>
        </p:spPr>
        <p:txBody>
          <a:bodyPr wrap="square">
            <a:spAutoFit/>
          </a:bodyPr>
          <a:lstStyle/>
          <a:p>
            <a:r>
              <a:rPr lang="ru-RU" dirty="0">
                <a:solidFill>
                  <a:srgbClr val="0070C0"/>
                </a:solidFill>
              </a:rPr>
              <a:t>Глаголски придеви</a:t>
            </a:r>
          </a:p>
          <a:p>
            <a:endParaRPr lang="ru-RU" dirty="0"/>
          </a:p>
          <a:p>
            <a:r>
              <a:rPr lang="ru-RU" dirty="0"/>
              <a:t>Глаголски придеви РАДНИ и ТРПНИ су прости нелични глаголски облици који служе за градњу СЛОЖЕНИХ глаголских облика. Глаголски придев РАДНИ се користи за АКТИВНО стање (кад су субјекти </a:t>
            </a:r>
            <a:r>
              <a:rPr lang="ru-RU" dirty="0" smtClean="0"/>
              <a:t>активни</a:t>
            </a:r>
            <a:r>
              <a:rPr lang="sr-Latn-RS" dirty="0" smtClean="0"/>
              <a:t>: </a:t>
            </a:r>
            <a:r>
              <a:rPr lang="ru-RU" dirty="0" smtClean="0"/>
              <a:t> </a:t>
            </a:r>
            <a:r>
              <a:rPr lang="ru-RU" dirty="0"/>
              <a:t>Марко је купио свеску.) Док глаголски придев ТРПНИ означава да је субјекат неактиван, односно, да трпи </a:t>
            </a:r>
            <a:r>
              <a:rPr lang="ru-RU" dirty="0" smtClean="0"/>
              <a:t>радњу</a:t>
            </a:r>
            <a:r>
              <a:rPr lang="sr-Latn-RS" dirty="0" smtClean="0"/>
              <a:t>:</a:t>
            </a:r>
            <a:r>
              <a:rPr lang="ru-RU" dirty="0" smtClean="0"/>
              <a:t> </a:t>
            </a:r>
            <a:r>
              <a:rPr lang="ru-RU" dirty="0"/>
              <a:t>Свеска је купљена</a:t>
            </a:r>
          </a:p>
        </p:txBody>
      </p:sp>
      <p:sp>
        <p:nvSpPr>
          <p:cNvPr id="5" name="Rectangle 4"/>
          <p:cNvSpPr/>
          <p:nvPr/>
        </p:nvSpPr>
        <p:spPr>
          <a:xfrm>
            <a:off x="964276" y="707297"/>
            <a:ext cx="11310851" cy="1200329"/>
          </a:xfrm>
          <a:prstGeom prst="rect">
            <a:avLst/>
          </a:prstGeom>
        </p:spPr>
        <p:txBody>
          <a:bodyPr wrap="square">
            <a:spAutoFit/>
          </a:bodyPr>
          <a:lstStyle/>
          <a:p>
            <a:r>
              <a:rPr lang="ru-RU" b="1" dirty="0">
                <a:solidFill>
                  <a:srgbClr val="C00000"/>
                </a:solidFill>
              </a:rPr>
              <a:t>Инфинитив</a:t>
            </a:r>
            <a:r>
              <a:rPr lang="ru-RU" dirty="0"/>
              <a:t> је прост неличан глаголски облик који НЕ КАЗУЈЕ ни ко врши радњу, стање и збивање, нити ВРЕМЕ кад се то врши, него само ИМЕНУЈЕ радњу, стање и збивање. Сам инфинитив не може бити ПРЕДИКАТ у реченици. Инфинитив и инфинитивна основа служе за грађење СЛОЖЕНИХ глаголских облика. Сви глаголи у нашем језику у ИНФИНИТИВУ се завршавају на </a:t>
            </a:r>
            <a:r>
              <a:rPr lang="ru-RU" dirty="0" smtClean="0"/>
              <a:t>-ти </a:t>
            </a:r>
            <a:r>
              <a:rPr lang="ru-RU" dirty="0"/>
              <a:t>и </a:t>
            </a:r>
            <a:r>
              <a:rPr lang="ru-RU" dirty="0" smtClean="0"/>
              <a:t>-ћи</a:t>
            </a:r>
            <a:endParaRPr lang="sr-Latn-RS" dirty="0"/>
          </a:p>
        </p:txBody>
      </p:sp>
      <p:sp>
        <p:nvSpPr>
          <p:cNvPr id="6" name="Rectangle 5"/>
          <p:cNvSpPr/>
          <p:nvPr/>
        </p:nvSpPr>
        <p:spPr>
          <a:xfrm>
            <a:off x="1034934" y="4173932"/>
            <a:ext cx="10748357" cy="1477328"/>
          </a:xfrm>
          <a:prstGeom prst="rect">
            <a:avLst/>
          </a:prstGeom>
        </p:spPr>
        <p:txBody>
          <a:bodyPr wrap="square">
            <a:spAutoFit/>
          </a:bodyPr>
          <a:lstStyle/>
          <a:p>
            <a:r>
              <a:rPr lang="ru-RU" dirty="0">
                <a:solidFill>
                  <a:srgbClr val="92D050"/>
                </a:solidFill>
              </a:rPr>
              <a:t>Глаголски прилози</a:t>
            </a:r>
          </a:p>
          <a:p>
            <a:endParaRPr lang="ru-RU" dirty="0"/>
          </a:p>
          <a:p>
            <a:r>
              <a:rPr lang="ru-RU" dirty="0"/>
              <a:t>Глаголски прилози САДАШНИ и ПРОШЛИ су прости нелични глаголски облици који у реченици, углавном, имају функцију ПРИЛОШКЕ ОДРЕДБЕ ЗА ВРЕМЕ (Дошавши из школе, баци књиге на кревет.) или ПРИЛОШКЕ ОДРЕДБЕ ЗА НАЧИН (Одговарао је </a:t>
            </a:r>
            <a:r>
              <a:rPr lang="ru-RU" dirty="0" smtClean="0"/>
              <a:t>муцају</a:t>
            </a:r>
            <a:r>
              <a:rPr lang="sr-Cyrl-RS" dirty="0"/>
              <a:t>ћ</a:t>
            </a:r>
            <a:r>
              <a:rPr lang="ru-RU" dirty="0" smtClean="0"/>
              <a:t>и</a:t>
            </a:r>
            <a:r>
              <a:rPr lang="ru-RU" dirty="0"/>
              <a:t>).</a:t>
            </a:r>
            <a:endParaRPr lang="sr-Latn-RS" dirty="0"/>
          </a:p>
        </p:txBody>
      </p:sp>
    </p:spTree>
    <p:extLst>
      <p:ext uri="{BB962C8B-B14F-4D97-AF65-F5344CB8AC3E}">
        <p14:creationId xmlns:p14="http://schemas.microsoft.com/office/powerpoint/2010/main" val="2528068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0161" y="145208"/>
            <a:ext cx="10432472" cy="7540526"/>
          </a:xfrm>
          <a:prstGeom prst="rect">
            <a:avLst/>
          </a:prstGeom>
        </p:spPr>
        <p:txBody>
          <a:bodyPr wrap="square">
            <a:spAutoFit/>
          </a:bodyPr>
          <a:lstStyle/>
          <a:p>
            <a:r>
              <a:rPr lang="ru-RU" sz="2000" b="1" dirty="0">
                <a:solidFill>
                  <a:srgbClr val="C00000"/>
                </a:solidFill>
              </a:rPr>
              <a:t>Презент</a:t>
            </a:r>
            <a:r>
              <a:rPr lang="ru-RU" sz="1600" dirty="0"/>
              <a:t> је прост, личан глаголски облик који у основном (индикативном) значењу казује да се радња врши у тренутку говора о њој</a:t>
            </a:r>
            <a:r>
              <a:rPr lang="ru-RU" sz="1600" dirty="0" smtClean="0"/>
              <a:t>: </a:t>
            </a:r>
            <a:r>
              <a:rPr lang="ru-RU" sz="1600" dirty="0" smtClean="0">
                <a:solidFill>
                  <a:schemeClr val="accent4"/>
                </a:solidFill>
              </a:rPr>
              <a:t>Ја </a:t>
            </a:r>
            <a:r>
              <a:rPr lang="ru-RU" sz="1600" dirty="0">
                <a:solidFill>
                  <a:schemeClr val="accent4"/>
                </a:solidFill>
              </a:rPr>
              <a:t>Вам сад ово пишем.</a:t>
            </a:r>
          </a:p>
          <a:p>
            <a:r>
              <a:rPr lang="ru-RU" sz="1600" dirty="0"/>
              <a:t>Овакав ПРЕЗЕНТ зовемо </a:t>
            </a:r>
            <a:r>
              <a:rPr lang="ru-RU" sz="1600" u="sng" dirty="0">
                <a:solidFill>
                  <a:srgbClr val="C00000"/>
                </a:solidFill>
              </a:rPr>
              <a:t>прави презент</a:t>
            </a:r>
            <a:r>
              <a:rPr lang="ru-RU" sz="1600" dirty="0"/>
              <a:t>. </a:t>
            </a:r>
            <a:r>
              <a:rPr lang="ru-RU" sz="1600" u="sng" dirty="0"/>
              <a:t>У овој служби презента могу се употребити једино несвршени глаголи</a:t>
            </a:r>
            <a:r>
              <a:rPr lang="ru-RU" sz="1600" dirty="0"/>
              <a:t>. Прави презент употребљава се и кад се изричу познате научне, уметничке и праксом утврђене чињенице.</a:t>
            </a:r>
          </a:p>
          <a:p>
            <a:r>
              <a:rPr lang="ru-RU" sz="1600" dirty="0"/>
              <a:t>Пример:</a:t>
            </a:r>
          </a:p>
          <a:p>
            <a:r>
              <a:rPr lang="ru-RU" sz="1600" dirty="0"/>
              <a:t>Сава се улива у Дунав; Раде говори неколико језика; Милица свира на виолини, итд</a:t>
            </a:r>
            <a:r>
              <a:rPr lang="ru-RU" sz="1600" dirty="0" smtClean="0"/>
              <a:t>.</a:t>
            </a:r>
          </a:p>
          <a:p>
            <a:endParaRPr lang="ru-RU" sz="1600" dirty="0"/>
          </a:p>
          <a:p>
            <a:r>
              <a:rPr lang="ru-RU" sz="1600" dirty="0">
                <a:solidFill>
                  <a:srgbClr val="00B050"/>
                </a:solidFill>
              </a:rPr>
              <a:t>Презент се гради тако што се на презентску основу додају наставци:</a:t>
            </a:r>
          </a:p>
          <a:p>
            <a:r>
              <a:rPr lang="ru-RU" sz="1600" dirty="0"/>
              <a:t>за 1.лице једнине М, за</a:t>
            </a:r>
          </a:p>
          <a:p>
            <a:r>
              <a:rPr lang="ru-RU" sz="1600" dirty="0"/>
              <a:t>2. лице јд. Ш, за</a:t>
            </a:r>
          </a:p>
          <a:p>
            <a:r>
              <a:rPr lang="ru-RU" sz="1600" dirty="0"/>
              <a:t>3. лице јд. НЕМА</a:t>
            </a:r>
          </a:p>
          <a:p>
            <a:r>
              <a:rPr lang="ru-RU" sz="1600" dirty="0"/>
              <a:t>У множини </a:t>
            </a:r>
          </a:p>
          <a:p>
            <a:r>
              <a:rPr lang="ru-RU" sz="1600" dirty="0"/>
              <a:t>1. лице МО,</a:t>
            </a:r>
          </a:p>
          <a:p>
            <a:r>
              <a:rPr lang="ru-RU" sz="1600" dirty="0"/>
              <a:t>2. лице ТЕ,</a:t>
            </a:r>
          </a:p>
          <a:p>
            <a:r>
              <a:rPr lang="ru-RU" sz="1600" dirty="0"/>
              <a:t>3. лице на окрјену основу Е, или наставак ЈУ, или </a:t>
            </a:r>
            <a:r>
              <a:rPr lang="ru-RU" sz="1600" dirty="0" smtClean="0"/>
              <a:t>У</a:t>
            </a:r>
          </a:p>
          <a:p>
            <a:endParaRPr lang="ru-RU" sz="1600" dirty="0"/>
          </a:p>
          <a:p>
            <a:r>
              <a:rPr lang="ru-RU" sz="1600" dirty="0"/>
              <a:t>Пример од глагола РАДИТИ:</a:t>
            </a:r>
          </a:p>
          <a:p>
            <a:r>
              <a:rPr lang="ru-RU" sz="1600" dirty="0"/>
              <a:t>Једнина:</a:t>
            </a:r>
          </a:p>
          <a:p>
            <a:r>
              <a:rPr lang="ru-RU" sz="1600" dirty="0"/>
              <a:t>1. ради-М,</a:t>
            </a:r>
          </a:p>
          <a:p>
            <a:r>
              <a:rPr lang="ru-RU" sz="1600" dirty="0"/>
              <a:t>2. ради-Ш,</a:t>
            </a:r>
          </a:p>
          <a:p>
            <a:r>
              <a:rPr lang="ru-RU" sz="1600" dirty="0"/>
              <a:t>3. ради - нема </a:t>
            </a:r>
          </a:p>
          <a:p>
            <a:r>
              <a:rPr lang="ru-RU" sz="1600" dirty="0"/>
              <a:t>У множини:</a:t>
            </a:r>
          </a:p>
          <a:p>
            <a:r>
              <a:rPr lang="ru-RU" sz="1600" dirty="0"/>
              <a:t>1. ради-МО,</a:t>
            </a:r>
          </a:p>
          <a:p>
            <a:r>
              <a:rPr lang="ru-RU" sz="1600" dirty="0"/>
              <a:t>2. ради-ТЕ</a:t>
            </a:r>
          </a:p>
          <a:p>
            <a:r>
              <a:rPr lang="ru-RU" sz="1600" dirty="0"/>
              <a:t>3. рад-Е</a:t>
            </a:r>
          </a:p>
          <a:p>
            <a:endParaRPr lang="ru-RU" sz="1600" dirty="0"/>
          </a:p>
          <a:p>
            <a:endParaRPr lang="ru-RU" sz="1600" dirty="0"/>
          </a:p>
          <a:p>
            <a:endParaRPr lang="ru-RU" sz="1600" dirty="0"/>
          </a:p>
          <a:p>
            <a:endParaRPr lang="ru-RU" sz="1600" dirty="0"/>
          </a:p>
          <a:p>
            <a:endParaRPr lang="ru-RU" sz="1600" dirty="0"/>
          </a:p>
        </p:txBody>
      </p:sp>
    </p:spTree>
    <p:extLst>
      <p:ext uri="{BB962C8B-B14F-4D97-AF65-F5344CB8AC3E}">
        <p14:creationId xmlns:p14="http://schemas.microsoft.com/office/powerpoint/2010/main" val="225896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455" y="157941"/>
            <a:ext cx="11654442" cy="6124754"/>
          </a:xfrm>
          <a:prstGeom prst="rect">
            <a:avLst/>
          </a:prstGeom>
        </p:spPr>
        <p:txBody>
          <a:bodyPr wrap="square">
            <a:spAutoFit/>
          </a:bodyPr>
          <a:lstStyle/>
          <a:p>
            <a:r>
              <a:rPr lang="ru-RU" sz="1400" b="1" dirty="0">
                <a:solidFill>
                  <a:srgbClr val="FF0000"/>
                </a:solidFill>
              </a:rPr>
              <a:t>Врсте ПРЕЗЕНТА</a:t>
            </a:r>
          </a:p>
          <a:p>
            <a:r>
              <a:rPr lang="ru-RU" sz="1400" dirty="0"/>
              <a:t>Осим основног значења ПРЕЗЕНТ има више </a:t>
            </a:r>
            <a:r>
              <a:rPr lang="ru-RU" sz="1400" u="sng" dirty="0">
                <a:solidFill>
                  <a:srgbClr val="FF0000"/>
                </a:solidFill>
              </a:rPr>
              <a:t>релативних значења</a:t>
            </a:r>
            <a:r>
              <a:rPr lang="ru-RU" sz="1400" dirty="0"/>
              <a:t>: </a:t>
            </a:r>
            <a:endParaRPr lang="ru-RU" sz="1400" dirty="0" smtClean="0"/>
          </a:p>
          <a:p>
            <a:r>
              <a:rPr lang="ru-RU" sz="1400" dirty="0" smtClean="0">
                <a:solidFill>
                  <a:srgbClr val="FF0000"/>
                </a:solidFill>
              </a:rPr>
              <a:t>Приповедачки </a:t>
            </a:r>
            <a:r>
              <a:rPr lang="ru-RU" sz="1400" dirty="0">
                <a:solidFill>
                  <a:srgbClr val="FF0000"/>
                </a:solidFill>
              </a:rPr>
              <a:t>презент </a:t>
            </a:r>
            <a:r>
              <a:rPr lang="ru-RU" sz="1400" dirty="0"/>
              <a:t>је облик презента којим су изречене радње, стања и збивања у прошлости.</a:t>
            </a:r>
          </a:p>
          <a:p>
            <a:r>
              <a:rPr lang="ru-RU" sz="1400" dirty="0"/>
              <a:t>Пример:</a:t>
            </a:r>
          </a:p>
          <a:p>
            <a:r>
              <a:rPr lang="ru-RU" sz="1400" dirty="0"/>
              <a:t>Пре неки дан идем улицом и сретнем Милана.</a:t>
            </a:r>
          </a:p>
          <a:p>
            <a:r>
              <a:rPr lang="ru-RU" sz="1400" dirty="0"/>
              <a:t>Овде нас прилошка одредба за време пре неки дан јасно наводи на закључак да су те радње идем и сретнем догодиле у прошлости, мада су исказане обликом презента.</a:t>
            </a:r>
          </a:p>
          <a:p>
            <a:r>
              <a:rPr lang="ru-RU" sz="1400" dirty="0">
                <a:solidFill>
                  <a:srgbClr val="FF0000"/>
                </a:solidFill>
              </a:rPr>
              <a:t>Квалификативни (описни) </a:t>
            </a:r>
            <a:r>
              <a:rPr lang="ru-RU" sz="1400" dirty="0" smtClean="0">
                <a:solidFill>
                  <a:srgbClr val="FF0000"/>
                </a:solidFill>
              </a:rPr>
              <a:t>презент </a:t>
            </a:r>
            <a:r>
              <a:rPr lang="ru-RU" sz="1400" dirty="0" smtClean="0"/>
              <a:t>означава </a:t>
            </a:r>
            <a:r>
              <a:rPr lang="ru-RU" sz="1400" dirty="0"/>
              <a:t>радње, сатања и збивања што се понављају.</a:t>
            </a:r>
          </a:p>
          <a:p>
            <a:r>
              <a:rPr lang="ru-RU" sz="1400" dirty="0"/>
              <a:t>Пример:</a:t>
            </a:r>
          </a:p>
          <a:p>
            <a:r>
              <a:rPr lang="ru-RU" sz="1400" dirty="0"/>
              <a:t>После зиме долази пролеће. итд.</a:t>
            </a:r>
          </a:p>
          <a:p>
            <a:r>
              <a:rPr lang="ru-RU" sz="1400" dirty="0">
                <a:solidFill>
                  <a:srgbClr val="FF0000"/>
                </a:solidFill>
              </a:rPr>
              <a:t>Футурски </a:t>
            </a:r>
            <a:r>
              <a:rPr lang="ru-RU" sz="1400" dirty="0" smtClean="0">
                <a:solidFill>
                  <a:srgbClr val="FF0000"/>
                </a:solidFill>
              </a:rPr>
              <a:t>презент </a:t>
            </a:r>
            <a:r>
              <a:rPr lang="ru-RU" sz="1400" dirty="0" smtClean="0"/>
              <a:t>је </a:t>
            </a:r>
            <a:r>
              <a:rPr lang="ru-RU" sz="1400" dirty="0"/>
              <a:t>облик презента који казује да ће се радња догодити после говора о њој, тј у будућности.</a:t>
            </a:r>
          </a:p>
          <a:p>
            <a:r>
              <a:rPr lang="ru-RU" sz="1400" dirty="0"/>
              <a:t>Пример:</a:t>
            </a:r>
          </a:p>
          <a:p>
            <a:r>
              <a:rPr lang="ru-RU" sz="1400" dirty="0"/>
              <a:t>Сутра сигурно долазим код тебе. Прилошка одредба за време сутра јасно казује да ће радња долазим исказана обликом презента бити реализована у будућности. Зашто онда нисмо употребили будуће време - Сутра ћу сигурно доћи код тебе. Зато што је још сигурније кад кажемо: </a:t>
            </a:r>
            <a:r>
              <a:rPr lang="ru-RU" sz="1400" dirty="0" smtClean="0"/>
              <a:t>Долазим</a:t>
            </a:r>
            <a:r>
              <a:rPr lang="ru-RU" sz="1400" dirty="0"/>
              <a:t>, па нам саговорник више верује.</a:t>
            </a:r>
          </a:p>
          <a:p>
            <a:r>
              <a:rPr lang="ru-RU" sz="1400" dirty="0">
                <a:solidFill>
                  <a:srgbClr val="FF0000"/>
                </a:solidFill>
              </a:rPr>
              <a:t>Гномски </a:t>
            </a:r>
            <a:r>
              <a:rPr lang="ru-RU" sz="1400" dirty="0" smtClean="0">
                <a:solidFill>
                  <a:srgbClr val="FF0000"/>
                </a:solidFill>
              </a:rPr>
              <a:t>презент </a:t>
            </a:r>
            <a:r>
              <a:rPr lang="ru-RU" sz="1400" dirty="0" smtClean="0"/>
              <a:t> </a:t>
            </a:r>
            <a:r>
              <a:rPr lang="ru-RU" sz="1400" dirty="0"/>
              <a:t>је презент у пословицама, а може бити правог и релативног значења. </a:t>
            </a:r>
          </a:p>
          <a:p>
            <a:r>
              <a:rPr lang="ru-RU" sz="1400" dirty="0"/>
              <a:t>Право значење</a:t>
            </a:r>
          </a:p>
          <a:p>
            <a:r>
              <a:rPr lang="ru-RU" sz="1400" dirty="0"/>
              <a:t>И црна крава има бело млеко.</a:t>
            </a:r>
          </a:p>
          <a:p>
            <a:r>
              <a:rPr lang="ru-RU" sz="1400" dirty="0"/>
              <a:t>Релативно значење</a:t>
            </a:r>
          </a:p>
          <a:p>
            <a:r>
              <a:rPr lang="ru-RU" sz="1400" dirty="0"/>
              <a:t>Ко се овцом учини, курјаци га поједу Зашто је овај други пример за релативно значење? Зато што треба да се испуне неки услови да би се следећа радња реализова, Услов је да се неко овцом учинии па ће курјаци да га поједу.</a:t>
            </a:r>
          </a:p>
          <a:p>
            <a:r>
              <a:rPr lang="ru-RU" sz="1400" dirty="0">
                <a:solidFill>
                  <a:srgbClr val="FF0000"/>
                </a:solidFill>
              </a:rPr>
              <a:t>Модални </a:t>
            </a:r>
            <a:r>
              <a:rPr lang="ru-RU" sz="1400" dirty="0" smtClean="0">
                <a:solidFill>
                  <a:srgbClr val="FF0000"/>
                </a:solidFill>
              </a:rPr>
              <a:t>презент </a:t>
            </a:r>
            <a:r>
              <a:rPr lang="ru-RU" sz="1400" dirty="0" smtClean="0"/>
              <a:t>је </a:t>
            </a:r>
            <a:r>
              <a:rPr lang="ru-RU" sz="1400" dirty="0"/>
              <a:t>презент чије радње се могу, а не морају извршити, то је, уствари, став говорног лица.</a:t>
            </a:r>
          </a:p>
          <a:p>
            <a:r>
              <a:rPr lang="ru-RU" sz="1400" dirty="0"/>
              <a:t>Пример:</a:t>
            </a:r>
          </a:p>
          <a:p>
            <a:r>
              <a:rPr lang="ru-RU" sz="1400" dirty="0"/>
              <a:t>Свеску ти не дам.</a:t>
            </a:r>
          </a:p>
          <a:p>
            <a:r>
              <a:rPr lang="ru-RU" sz="1400" dirty="0"/>
              <a:t>Презент са везником ДА</a:t>
            </a:r>
          </a:p>
          <a:p>
            <a:r>
              <a:rPr lang="ru-RU" sz="1400" dirty="0"/>
              <a:t>Употребљава се са значењем футура првог.</a:t>
            </a:r>
          </a:p>
          <a:p>
            <a:r>
              <a:rPr lang="ru-RU" sz="1400" dirty="0"/>
              <a:t>Пример:</a:t>
            </a:r>
          </a:p>
          <a:p>
            <a:r>
              <a:rPr lang="ru-RU" sz="1400" dirty="0"/>
              <a:t>Кад ћеш опет да дођеш?</a:t>
            </a:r>
          </a:p>
        </p:txBody>
      </p:sp>
    </p:spTree>
    <p:extLst>
      <p:ext uri="{BB962C8B-B14F-4D97-AF65-F5344CB8AC3E}">
        <p14:creationId xmlns:p14="http://schemas.microsoft.com/office/powerpoint/2010/main" val="258796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3971" y="972419"/>
            <a:ext cx="6096000" cy="1754326"/>
          </a:xfrm>
          <a:prstGeom prst="rect">
            <a:avLst/>
          </a:prstGeom>
        </p:spPr>
        <p:txBody>
          <a:bodyPr>
            <a:spAutoFit/>
          </a:bodyPr>
          <a:lstStyle/>
          <a:p>
            <a:r>
              <a:rPr lang="ru-RU" dirty="0">
                <a:solidFill>
                  <a:srgbClr val="FF0000"/>
                </a:solidFill>
              </a:rPr>
              <a:t>Презентска основа</a:t>
            </a:r>
          </a:p>
          <a:p>
            <a:endParaRPr lang="ru-RU" dirty="0"/>
          </a:p>
          <a:p>
            <a:r>
              <a:rPr lang="ru-RU" dirty="0"/>
              <a:t>Презентска основа се гради тако што се од првог лица множине презента - одбије насатавам МО Од глагола РАДИТИ прво лице множине ПРЕЗЕНТА гласи РАДИМО, одбијемо наставак МО - презентска основа је: РАДИ</a:t>
            </a:r>
            <a:endParaRPr lang="sr-Latn-RS" dirty="0"/>
          </a:p>
        </p:txBody>
      </p:sp>
    </p:spTree>
    <p:extLst>
      <p:ext uri="{BB962C8B-B14F-4D97-AF65-F5344CB8AC3E}">
        <p14:creationId xmlns:p14="http://schemas.microsoft.com/office/powerpoint/2010/main" val="391889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0037" y="937455"/>
            <a:ext cx="9385068" cy="4555093"/>
          </a:xfrm>
          <a:prstGeom prst="rect">
            <a:avLst/>
          </a:prstGeom>
        </p:spPr>
        <p:txBody>
          <a:bodyPr wrap="square">
            <a:spAutoFit/>
          </a:bodyPr>
          <a:lstStyle/>
          <a:p>
            <a:r>
              <a:rPr lang="ru-RU" sz="2000" b="1" dirty="0">
                <a:solidFill>
                  <a:srgbClr val="FF0000"/>
                </a:solidFill>
              </a:rPr>
              <a:t>Аорист</a:t>
            </a:r>
            <a:r>
              <a:rPr lang="ru-RU" dirty="0"/>
              <a:t> (пређашње свршено време) је прост, личан глаголски облик који у свом правом (индикативном) значењу казује да су радње, стања и збивања извршени тренутак пре говора о њима: Сад седох и написах ово. </a:t>
            </a:r>
            <a:endParaRPr lang="ru-RU" dirty="0" smtClean="0"/>
          </a:p>
          <a:p>
            <a:r>
              <a:rPr lang="ru-RU" u="sng" dirty="0" smtClean="0"/>
              <a:t>Аорист </a:t>
            </a:r>
            <a:r>
              <a:rPr lang="ru-RU" u="sng" dirty="0"/>
              <a:t>се по правилу гради од свршених глагола</a:t>
            </a:r>
            <a:r>
              <a:rPr lang="ru-RU" dirty="0"/>
              <a:t>. То су глаголи чија радња траје само тренутак: сести, скочити, пољубити итд. Међутим, могуће је АОРИСТ направити и од несвршених глагола, али тад већ може доћи до забуне због тога што 1</a:t>
            </a:r>
            <a:r>
              <a:rPr lang="ru-RU" dirty="0" smtClean="0"/>
              <a:t>. лице </a:t>
            </a:r>
            <a:r>
              <a:rPr lang="ru-RU" dirty="0"/>
              <a:t>једнине, практично има облик имперфекта који се гради искључиво од несвршених глагола: седети, скакати, љубити, читати. </a:t>
            </a:r>
            <a:endParaRPr lang="ru-RU" dirty="0" smtClean="0"/>
          </a:p>
          <a:p>
            <a:r>
              <a:rPr lang="ru-RU" dirty="0" smtClean="0"/>
              <a:t>Како </a:t>
            </a:r>
            <a:r>
              <a:rPr lang="ru-RU" dirty="0"/>
              <a:t>се решава овај проблем? - Употребом </a:t>
            </a:r>
            <a:r>
              <a:rPr lang="ru-RU" dirty="0" smtClean="0"/>
              <a:t>прилога САДА </a:t>
            </a:r>
            <a:r>
              <a:rPr lang="ru-RU" dirty="0"/>
              <a:t>и ДОСАД</a:t>
            </a:r>
            <a:r>
              <a:rPr lang="ru-RU" dirty="0" smtClean="0"/>
              <a:t>.</a:t>
            </a:r>
          </a:p>
          <a:p>
            <a:r>
              <a:rPr lang="ru-RU" dirty="0" smtClean="0"/>
              <a:t>Примери</a:t>
            </a:r>
            <a:r>
              <a:rPr lang="ru-RU" dirty="0"/>
              <a:t>: </a:t>
            </a:r>
            <a:r>
              <a:rPr lang="ru-RU" dirty="0" smtClean="0"/>
              <a:t>Сада </a:t>
            </a:r>
            <a:r>
              <a:rPr lang="ru-RU" dirty="0"/>
              <a:t>Марко чита књигу. (презент). Досад Марко чита книгу. (аорист). Нешто је боља ситуација кад слушамо говор, јер има разлике у акценту облика ЧИТА - у презенту је вокал А дуг, а у аористу кратак.</a:t>
            </a:r>
          </a:p>
          <a:p>
            <a:r>
              <a:rPr lang="ru-RU" dirty="0"/>
              <a:t>Како се гради аорист</a:t>
            </a:r>
          </a:p>
          <a:p>
            <a:r>
              <a:rPr lang="ru-RU" dirty="0"/>
              <a:t>Аорист се гаради тако што се на инфинитивну основу додају наставци: 1. лице јд. - ОХ или Х, 2. и 3. лице јд - нема наставка. У множини наставак за 1. лице мн. - ОСМО или СМО, за 2. лице мн. - ОСТЕ или СТЕ и за 3. лице мн. ОШЕ или ШЕ. </a:t>
            </a:r>
            <a:endParaRPr lang="sr-Latn-RS" dirty="0"/>
          </a:p>
        </p:txBody>
      </p:sp>
    </p:spTree>
    <p:extLst>
      <p:ext uri="{BB962C8B-B14F-4D97-AF65-F5344CB8AC3E}">
        <p14:creationId xmlns:p14="http://schemas.microsoft.com/office/powerpoint/2010/main" val="1853859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93</TotalTime>
  <Words>6043</Words>
  <Application>Microsoft Office PowerPoint</Application>
  <PresentationFormat>Widescreen</PresentationFormat>
  <Paragraphs>483</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Trebuchet MS</vt:lpstr>
      <vt:lpstr>Tw Cen MT</vt:lpstr>
      <vt:lpstr>Circuit</vt:lpstr>
      <vt:lpstr>ГЛАГОЛСКИ ОБЛИЦИ</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ГЛАГОЛСКИ ОБЛИЦИ</dc:title>
  <dc:creator>PCuser</dc:creator>
  <cp:lastModifiedBy>PCuser</cp:lastModifiedBy>
  <cp:revision>10</cp:revision>
  <dcterms:created xsi:type="dcterms:W3CDTF">2018-11-09T11:26:55Z</dcterms:created>
  <dcterms:modified xsi:type="dcterms:W3CDTF">2018-11-09T13:00:43Z</dcterms:modified>
</cp:coreProperties>
</file>