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B1B"/>
    <a:srgbClr val="3399FF"/>
    <a:srgbClr val="990099"/>
    <a:srgbClr val="FF99CC"/>
    <a:srgbClr val="DEE23E"/>
    <a:srgbClr val="F20000"/>
    <a:srgbClr val="8BFC24"/>
    <a:srgbClr val="136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ADAA3-3CCD-4229-8505-69811C8EE6BF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A9F44-FAA9-4969-B067-BA77FABE7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10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A9F44-FAA9-4969-B067-BA77FABE70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2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6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7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26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7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18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9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5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FC42B-BE53-4CBC-A576-3B11AA0AD88B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BCD3-C0DA-439D-9393-DD3F709B9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63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SLAVA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5791200"/>
            <a:ext cx="3276600" cy="10668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>
                <a:solidFill>
                  <a:srgbClr val="F71B1B"/>
                </a:solidFill>
              </a:rPr>
              <a:t>SAJBER OPANAK</a:t>
            </a:r>
          </a:p>
          <a:p>
            <a:endParaRPr lang="en-US" sz="4000" dirty="0">
              <a:solidFill>
                <a:srgbClr val="F71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9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819"/>
    </mc:Choice>
    <mc:Fallback>
      <p:transition spd="slow" advTm="881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rgbClr val="00B0F0"/>
            </a:gs>
            <a:gs pos="100000">
              <a:srgbClr val="DEE23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OSNOVNI</a:t>
            </a:r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SLAVSKI OBICAJI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" y="1676400"/>
            <a:ext cx="73914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9600" dirty="0" smtClean="0">
              <a:solidFill>
                <a:srgbClr val="990099"/>
              </a:solidFill>
              <a:latin typeface="luhgAharoni"/>
              <a:cs typeface="Aharoni" pitchFamily="2" charset="-79"/>
            </a:endParaRPr>
          </a:p>
          <a:p>
            <a:r>
              <a:rPr lang="en-U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Da se </a:t>
            </a:r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napravi slavski</a:t>
            </a:r>
            <a:r>
              <a:rPr lang="en-U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 kola</a:t>
            </a:r>
            <a:r>
              <a:rPr lang="sr-Latn-RS" sz="9600" dirty="0">
                <a:solidFill>
                  <a:srgbClr val="990099"/>
                </a:solidFill>
                <a:latin typeface="luhgAharoni"/>
                <a:cs typeface="Aharoni" pitchFamily="2" charset="-79"/>
              </a:rPr>
              <a:t>č</a:t>
            </a:r>
            <a:endParaRPr lang="sr-Latn-RS" sz="9600" dirty="0" smtClean="0">
              <a:solidFill>
                <a:srgbClr val="990099"/>
              </a:solidFill>
              <a:latin typeface="luhgAharoni"/>
              <a:cs typeface="Aharoni" pitchFamily="2" charset="-79"/>
            </a:endParaRPr>
          </a:p>
          <a:p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Da se napravi žito</a:t>
            </a:r>
          </a:p>
          <a:p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Da se sipa crno vino</a:t>
            </a:r>
          </a:p>
          <a:p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Ukrašavanje i uređivanje stola </a:t>
            </a:r>
            <a:endParaRPr lang="en-US" sz="9600" dirty="0" smtClean="0">
              <a:solidFill>
                <a:srgbClr val="990099"/>
              </a:solidFill>
              <a:latin typeface="luhgAharoni"/>
              <a:cs typeface="Aharoni" pitchFamily="2" charset="-79"/>
            </a:endParaRPr>
          </a:p>
          <a:p>
            <a:r>
              <a:rPr lang="en-U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Kola</a:t>
            </a:r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č, žito i vino se odnesu u crkvu da sveštenik preseče kolač i osvešta vino i žito</a:t>
            </a:r>
          </a:p>
          <a:p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Slavu slave samo </a:t>
            </a:r>
            <a:r>
              <a:rPr lang="en-U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S</a:t>
            </a:r>
            <a:r>
              <a:rPr lang="sr-Latn-RS" sz="9600" dirty="0" smtClean="0">
                <a:solidFill>
                  <a:srgbClr val="990099"/>
                </a:solidFill>
                <a:latin typeface="luhgAharoni"/>
                <a:cs typeface="Aharoni" pitchFamily="2" charset="-79"/>
              </a:rPr>
              <a:t>rbi</a:t>
            </a:r>
            <a:endParaRPr lang="sr-Latn-RS" sz="11400" dirty="0" smtClean="0">
              <a:solidFill>
                <a:srgbClr val="990099"/>
              </a:solidFill>
              <a:latin typeface="luhgAharoni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718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756"/>
    </mc:Choice>
    <mc:Fallback>
      <p:transition spd="slow" advTm="307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990099"/>
                </a:solidFill>
              </a:rPr>
              <a:t>Koliko dana se slavila slava</a:t>
            </a:r>
            <a:r>
              <a:rPr lang="en-US" dirty="0">
                <a:solidFill>
                  <a:srgbClr val="990099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RS" sz="9600" dirty="0" smtClean="0">
                <a:solidFill>
                  <a:srgbClr val="00B0F0"/>
                </a:solidFill>
              </a:rPr>
              <a:t>SLAVA SE PRE NAJČEŠĆE SLAVILA DVA DANA.</a:t>
            </a:r>
          </a:p>
          <a:p>
            <a:pPr marL="0" indent="0">
              <a:buNone/>
            </a:pPr>
            <a:r>
              <a:rPr lang="sr-Latn-RS" sz="9600" dirty="0" smtClean="0">
                <a:solidFill>
                  <a:srgbClr val="00B0F0"/>
                </a:solidFill>
              </a:rPr>
              <a:t>RETKO KO JE SLAVIO SLAVU JEDAN DAN.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8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613"/>
    </mc:Choice>
    <mc:Fallback>
      <p:transition spd="slow" advTm="1361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86836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47800"/>
            <a:ext cx="5826335" cy="4792313"/>
          </a:xfrm>
        </p:spPr>
      </p:pic>
    </p:spTree>
    <p:extLst>
      <p:ext uri="{BB962C8B-B14F-4D97-AF65-F5344CB8AC3E}">
        <p14:creationId xmlns:p14="http://schemas.microsoft.com/office/powerpoint/2010/main" val="2815848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78"/>
    </mc:Choice>
    <mc:Fallback>
      <p:transition spd="slow" advTm="82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619215"/>
          </a:xfrm>
        </p:spPr>
      </p:pic>
    </p:spTree>
    <p:extLst>
      <p:ext uri="{BB962C8B-B14F-4D97-AF65-F5344CB8AC3E}">
        <p14:creationId xmlns:p14="http://schemas.microsoft.com/office/powerpoint/2010/main" val="1967032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663"/>
    </mc:Choice>
    <mc:Fallback>
      <p:transition spd="slow" advTm="1166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chemeClr val="tx2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Slavski</a:t>
            </a:r>
            <a:r>
              <a:rPr lang="en-US" dirty="0" smtClean="0"/>
              <a:t> kola</a:t>
            </a:r>
            <a:r>
              <a:rPr lang="sr-Latn-RS" dirty="0" smtClean="0"/>
              <a:t>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Dom</a:t>
            </a:r>
            <a:r>
              <a:rPr lang="sr-Latn-RS" dirty="0" smtClean="0"/>
              <a:t>aćica</a:t>
            </a:r>
            <a:r>
              <a:rPr lang="en-US" dirty="0" smtClean="0"/>
              <a:t>   d</a:t>
            </a:r>
            <a:r>
              <a:rPr lang="sr-Latn-RS" dirty="0" smtClean="0"/>
              <a:t>an</a:t>
            </a:r>
            <a:r>
              <a:rPr lang="en-US" dirty="0" smtClean="0"/>
              <a:t>  pre slave </a:t>
            </a:r>
            <a:r>
              <a:rPr lang="sr-Latn-RS" dirty="0" smtClean="0"/>
              <a:t>mesi slavski kolač od čistog pšeničnog brašna. Testo se zamesi vodom, a dodaje se malo osvećene vodice koju je sveštenik osveštao pred slavu. Kolač se ukrašava raznim ukrasima od testa, ali je najčešće da se na sredini napravi ukras u obliku krsta,a sa četiiri strane krsta stoje slova</a:t>
            </a:r>
            <a:r>
              <a:rPr lang="en-US" dirty="0" smtClean="0"/>
              <a:t>:</a:t>
            </a:r>
            <a:r>
              <a:rPr lang="sr-Latn-RS" dirty="0" smtClean="0"/>
              <a:t> IS HS NI KA, što znači Isus Hristos pobeđuje. Kolač simboliše Hristovo telo</a:t>
            </a:r>
            <a:r>
              <a:rPr lang="sr-Latn-RS" dirty="0" smtClean="0"/>
              <a:t>,</a:t>
            </a:r>
            <a:r>
              <a:rPr lang="en-US" smtClean="0"/>
              <a:t> </a:t>
            </a:r>
            <a:r>
              <a:rPr lang="sr-Latn-RS" smtClean="0"/>
              <a:t>a </a:t>
            </a:r>
            <a:r>
              <a:rPr lang="sr-Latn-RS" dirty="0" smtClean="0"/>
              <a:t>vino kojim se kolač preliva simbolše Hristovu krv. U nekim krajevima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kolač </a:t>
            </a:r>
            <a:r>
              <a:rPr lang="sr-Latn-RS" dirty="0" smtClean="0"/>
              <a:t>se nosi u crkvu na osvećenje.</a:t>
            </a:r>
          </a:p>
        </p:txBody>
      </p:sp>
    </p:spTree>
    <p:extLst>
      <p:ext uri="{BB962C8B-B14F-4D97-AF65-F5344CB8AC3E}">
        <p14:creationId xmlns:p14="http://schemas.microsoft.com/office/powerpoint/2010/main" val="1536811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738"/>
    </mc:Choice>
    <mc:Fallback>
      <p:transition spd="slow" advTm="4673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00B0F0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Posna slava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RS" dirty="0" smtClean="0"/>
              <a:t>Ako slava pada:</a:t>
            </a:r>
          </a:p>
          <a:p>
            <a:r>
              <a:rPr lang="sr-Latn-RS" dirty="0" smtClean="0"/>
              <a:t>u vreme posta, kao na primer</a:t>
            </a:r>
            <a:r>
              <a:rPr lang="en-US" dirty="0" smtClean="0"/>
              <a:t>:</a:t>
            </a:r>
            <a:r>
              <a:rPr lang="sr-Latn-RS" dirty="0"/>
              <a:t> </a:t>
            </a:r>
            <a:r>
              <a:rPr lang="sr-Latn-RS" dirty="0" smtClean="0"/>
              <a:t>Sveti Nikola, Lazareva subota i Vavednje</a:t>
            </a:r>
          </a:p>
          <a:p>
            <a:r>
              <a:rPr lang="sr-Latn-RS" dirty="0" smtClean="0"/>
              <a:t>U sredu ili petak (čak i ako nije post),</a:t>
            </a:r>
          </a:p>
          <a:p>
            <a:pPr marL="0" indent="0">
              <a:buNone/>
            </a:pPr>
            <a:r>
              <a:rPr lang="sr-Latn-RS" dirty="0" smtClean="0"/>
              <a:t>priprema </a:t>
            </a:r>
            <a:r>
              <a:rPr lang="sr-Latn-RS" dirty="0"/>
              <a:t>se posno </a:t>
            </a:r>
            <a:r>
              <a:rPr lang="sr-Latn-RS" dirty="0" smtClean="0"/>
              <a:t>posluženje. Tada se pravi i posni slavski kolač, tj. ne stavlja se mleko ili jaje pri mešenju slavskog kolača.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   </a:t>
            </a:r>
          </a:p>
          <a:p>
            <a:pPr marL="0" indent="0">
              <a:buNone/>
            </a:pPr>
            <a:r>
              <a:rPr lang="sr-Latn-RS" dirty="0"/>
              <a:t> </a:t>
            </a:r>
            <a:r>
              <a:rPr lang="sr-Latn-RS" dirty="0" smtClean="0"/>
              <a:t>                   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5296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05"/>
    </mc:Choice>
    <mc:Fallback>
      <p:transition spd="slow" advTm="3100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5400" dirty="0" smtClean="0">
                <a:solidFill>
                  <a:srgbClr val="F71B1B"/>
                </a:solidFill>
              </a:rPr>
              <a:t>Prezentaciju pripremili:</a:t>
            </a:r>
          </a:p>
          <a:p>
            <a:pPr marL="0" indent="0">
              <a:buNone/>
            </a:pPr>
            <a:endParaRPr lang="sr-Latn-RS" sz="5400" dirty="0" smtClean="0">
              <a:solidFill>
                <a:srgbClr val="F71B1B"/>
              </a:solidFill>
            </a:endParaRPr>
          </a:p>
          <a:p>
            <a:pPr>
              <a:buFontTx/>
              <a:buChar char="-"/>
            </a:pPr>
            <a:r>
              <a:rPr lang="sr-Latn-RS" sz="5400" dirty="0" smtClean="0">
                <a:solidFill>
                  <a:srgbClr val="F71B1B"/>
                </a:solidFill>
              </a:rPr>
              <a:t>Srđan Bekić V3</a:t>
            </a:r>
          </a:p>
          <a:p>
            <a:pPr>
              <a:buFontTx/>
              <a:buChar char="-"/>
            </a:pPr>
            <a:r>
              <a:rPr lang="sr-Latn-RS" sz="5400" dirty="0" smtClean="0">
                <a:solidFill>
                  <a:srgbClr val="F71B1B"/>
                </a:solidFill>
              </a:rPr>
              <a:t>Katarina Milošević V3</a:t>
            </a:r>
            <a:endParaRPr lang="en-US" sz="5400" dirty="0">
              <a:solidFill>
                <a:srgbClr val="F71B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3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80"/>
    </mc:Choice>
    <mc:Fallback>
      <p:transition spd="slow" advTm="1098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241</Words>
  <Application>Microsoft Office PowerPoint</Application>
  <PresentationFormat>On-screen Show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SLAVA</vt:lpstr>
      <vt:lpstr>OSNOVNI SLAVSKI OBICAJI</vt:lpstr>
      <vt:lpstr>Koliko dana se slavila slava?</vt:lpstr>
      <vt:lpstr>PowerPoint Presentation</vt:lpstr>
      <vt:lpstr>PowerPoint Presentation</vt:lpstr>
      <vt:lpstr>Slavski kolač</vt:lpstr>
      <vt:lpstr>Posna slava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SLAVA</dc:title>
  <dc:creator>Aleksandar</dc:creator>
  <cp:lastModifiedBy>Aleksandar</cp:lastModifiedBy>
  <cp:revision>24</cp:revision>
  <dcterms:created xsi:type="dcterms:W3CDTF">2018-12-21T14:54:01Z</dcterms:created>
  <dcterms:modified xsi:type="dcterms:W3CDTF">2018-12-22T13:44:06Z</dcterms:modified>
</cp:coreProperties>
</file>