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akojecakaze.wordpress.com/2012/10/25/%d0%be-%d1%81%d0%bb%d0%be%d0%b3%d0%be%d0%b2%d0%b8%d0%bc%d0%b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081" y="253537"/>
            <a:ext cx="10080770" cy="960121"/>
          </a:xfrm>
        </p:spPr>
        <p:txBody>
          <a:bodyPr/>
          <a:lstStyle/>
          <a:p>
            <a:r>
              <a:rPr lang="sr-Cyrl-RS" dirty="0" smtClean="0"/>
              <a:t>Подела речи на слогове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468081" y="1441860"/>
            <a:ext cx="2591800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Шта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је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мајмун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без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-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мун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sr-Latn-RS" kern="1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081" y="1825042"/>
            <a:ext cx="2615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Од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чега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се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састоје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речи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? 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468081" y="2194374"/>
            <a:ext cx="5577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Која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је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разлика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између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гласова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i="1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м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, </a:t>
            </a:r>
            <a:r>
              <a:rPr lang="en-US" i="1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ј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и </a:t>
            </a:r>
            <a:r>
              <a:rPr lang="en-US" i="1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н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и </a:t>
            </a:r>
            <a:r>
              <a:rPr lang="en-US" kern="150" dirty="0" err="1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гласова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en-US" i="1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а 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и </a:t>
            </a:r>
            <a:r>
              <a:rPr lang="en-US" i="1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у</a:t>
            </a:r>
            <a:r>
              <a:rPr lang="en-US" kern="150" dirty="0">
                <a:latin typeface="Calibri" panose="020F050202020403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?</a:t>
            </a:r>
            <a:endParaRPr 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468080" y="2692650"/>
            <a:ext cx="11352617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Речи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могу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раставити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слогове</a:t>
            </a:r>
            <a:r>
              <a:rPr lang="sr-Cyrl-RS" kern="15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(мај – мун)</a:t>
            </a:r>
            <a:r>
              <a:rPr lang="en-US" kern="15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а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говорити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слоговима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некад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говорили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слоговима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Ако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јесте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реците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када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/у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којој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ситуацији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говорили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kern="1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683" y="3560258"/>
            <a:ext cx="6096000" cy="964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Речи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састоје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од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самогласника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сугласника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речи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који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можемо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изговорити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једну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минималну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изговорну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целину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назива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solidFill>
                  <a:srgbClr val="FF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слог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kern="1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7555" y="4617418"/>
            <a:ext cx="8772697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Изговорите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полугласно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реч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мајмун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обратите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пажњу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колико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пута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отворили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уста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Колико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пута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померала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доња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kern="15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вилица</a:t>
            </a:r>
            <a:r>
              <a:rPr lang="en-US" kern="15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sr-Latn-RS" kern="1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555" y="5438859"/>
            <a:ext cx="6096000" cy="6740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5000"/>
              </a:lnSpc>
              <a:spcAft>
                <a:spcPts val="0"/>
              </a:spcAft>
            </a:pP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Слог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изговарамо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једним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отварањем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уста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тј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једним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померањем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доње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kern="15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вилице</a:t>
            </a:r>
            <a:r>
              <a:rPr lang="en-US" b="1" kern="1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b="1" kern="15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9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1" y="166255"/>
            <a:ext cx="11371811" cy="638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7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1" y="495914"/>
            <a:ext cx="117126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Слог</a:t>
            </a:r>
            <a:r>
              <a:rPr lang="ru-RU" dirty="0"/>
              <a:t> је </a:t>
            </a:r>
            <a:r>
              <a:rPr lang="ru-RU" u="sng" dirty="0"/>
              <a:t>гласовна јединица </a:t>
            </a:r>
            <a:r>
              <a:rPr lang="ru-RU" dirty="0"/>
              <a:t>која се остварује једним </a:t>
            </a:r>
            <a:r>
              <a:rPr lang="ru-RU" dirty="0" smtClean="0"/>
              <a:t>отварањем уста. </a:t>
            </a:r>
          </a:p>
          <a:p>
            <a:endParaRPr lang="ru-RU" dirty="0"/>
          </a:p>
          <a:p>
            <a:r>
              <a:rPr lang="ru-RU" dirty="0" smtClean="0"/>
              <a:t>По – бе – да!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Слог може чинити </a:t>
            </a:r>
            <a:r>
              <a:rPr lang="ru-RU" dirty="0"/>
              <a:t>и један глас, под условом да је то самогласник</a:t>
            </a:r>
            <a:r>
              <a:rPr lang="ru-RU" dirty="0" smtClean="0"/>
              <a:t>. Да би се сугласници лакше изговарали у речима, они се повезују са самогласницима и тако настају слогови.</a:t>
            </a:r>
          </a:p>
          <a:p>
            <a:endParaRPr lang="ru-RU" dirty="0"/>
          </a:p>
          <a:p>
            <a:r>
              <a:rPr lang="ru-RU" dirty="0"/>
              <a:t>Носиоци слогова су вокали, а у неким речима то може бити и сонант Р. У том случају Р се назива слоготворно Р (</a:t>
            </a:r>
            <a:r>
              <a:rPr lang="ru-RU" b="1" dirty="0"/>
              <a:t>Р</a:t>
            </a:r>
            <a:r>
              <a:rPr lang="ru-RU" dirty="0"/>
              <a:t>ђав, поц</a:t>
            </a:r>
            <a:r>
              <a:rPr lang="ru-RU" b="1" dirty="0"/>
              <a:t>Р</a:t>
            </a:r>
            <a:r>
              <a:rPr lang="ru-RU" dirty="0"/>
              <a:t>нети, см</a:t>
            </a:r>
            <a:r>
              <a:rPr lang="ru-RU" b="1" dirty="0"/>
              <a:t>Р</a:t>
            </a:r>
            <a:r>
              <a:rPr lang="ru-RU" dirty="0"/>
              <a:t>т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тР – го – ви – на</a:t>
            </a:r>
          </a:p>
          <a:p>
            <a:r>
              <a:rPr lang="ru-RU" dirty="0" smtClean="0"/>
              <a:t>кРс – та – ре – ње</a:t>
            </a:r>
          </a:p>
          <a:p>
            <a:endParaRPr lang="ru-RU" dirty="0"/>
          </a:p>
          <a:p>
            <a:r>
              <a:rPr lang="ru-RU" dirty="0" smtClean="0"/>
              <a:t>бРз, тРн</a:t>
            </a:r>
          </a:p>
          <a:p>
            <a:endParaRPr lang="ru-RU" dirty="0"/>
          </a:p>
          <a:p>
            <a:r>
              <a:rPr lang="ru-RU" dirty="0"/>
              <a:t>Граница међу слоговима је најчешће иза самогласника,а испред сугласника.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Речи према броју слогова могу бити ЈЕДНОСЛОЖНЕ ( цар, трн, пут...) и ВИШЕСЛОЖНЕ ( ма – ра – ми – ца; у – чи – </a:t>
            </a:r>
            <a:r>
              <a:rPr lang="ru-RU" dirty="0" smtClean="0">
                <a:solidFill>
                  <a:srgbClr val="00B050"/>
                </a:solidFill>
              </a:rPr>
              <a:t>о</a:t>
            </a:r>
            <a:r>
              <a:rPr lang="ru-RU" dirty="0" smtClean="0"/>
              <a:t> – ни – ца)</a:t>
            </a:r>
          </a:p>
          <a:p>
            <a:r>
              <a:rPr lang="ru-RU" dirty="0" smtClean="0"/>
              <a:t>Б</a:t>
            </a:r>
            <a:r>
              <a:rPr lang="ru-RU" dirty="0" smtClean="0">
                <a:solidFill>
                  <a:schemeClr val="accent6"/>
                </a:solidFill>
              </a:rPr>
              <a:t>е</a:t>
            </a:r>
            <a:r>
              <a:rPr lang="ru-RU" dirty="0" smtClean="0"/>
              <a:t> – о – гра</a:t>
            </a:r>
            <a:r>
              <a:rPr lang="ru-RU" dirty="0" smtClean="0">
                <a:solidFill>
                  <a:schemeClr val="accent6"/>
                </a:solidFill>
              </a:rPr>
              <a:t>д ( отворени слог </a:t>
            </a:r>
            <a:r>
              <a:rPr lang="ru-RU" dirty="0" smtClean="0"/>
              <a:t>се завршава на вокал</a:t>
            </a:r>
            <a:r>
              <a:rPr lang="ru-RU" dirty="0" smtClean="0">
                <a:solidFill>
                  <a:schemeClr val="accent6"/>
                </a:solidFill>
              </a:rPr>
              <a:t>, а затворени </a:t>
            </a:r>
            <a:r>
              <a:rPr lang="ru-RU" dirty="0" smtClean="0"/>
              <a:t>на консонант</a:t>
            </a:r>
            <a:r>
              <a:rPr lang="ru-RU" dirty="0" smtClean="0">
                <a:solidFill>
                  <a:schemeClr val="accent6"/>
                </a:solidFill>
              </a:rPr>
              <a:t>)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2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5565" y="368130"/>
            <a:ext cx="2964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u="sng" dirty="0" smtClean="0">
                <a:solidFill>
                  <a:schemeClr val="accent6"/>
                </a:solidFill>
              </a:rPr>
              <a:t>Треба </a:t>
            </a:r>
            <a:r>
              <a:rPr lang="sr-Cyrl-RS" b="1" u="sng" dirty="0">
                <a:solidFill>
                  <a:schemeClr val="accent6"/>
                </a:solidFill>
              </a:rPr>
              <a:t>знати и следеће:</a:t>
            </a:r>
            <a:endParaRPr lang="sr-Latn-RS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565" y="883658"/>
            <a:ext cx="115965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ако групу сугласника чине </a:t>
            </a:r>
            <a:r>
              <a:rPr lang="ru-RU" b="1" dirty="0"/>
              <a:t>два сонанта</a:t>
            </a:r>
            <a:r>
              <a:rPr lang="ru-RU" dirty="0"/>
              <a:t>, граница слога биће између њих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ТРАМ-ВАЈ, ДИМ-ЉИВ, ЛОМ-ЉЕН, МАР-ВА, МАР-ЉИВ, АВ-ЛИ-ЈА, ИН-ВА-ЛИД…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565565" y="2146222"/>
            <a:ext cx="1137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Дата подела речи на слогове је фонетска, зависи од природе гласова. Међутим, у сложеним речима често се јавља тзв. </a:t>
            </a: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психолошка граница</a:t>
            </a: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sr-Cyrl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Уместо фонетске поделе РА-ЗЉУ-ТИ-ТИ, О-ДУ-ЗЕ-ТИ, И-СТЕ-РА ТИ…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имамо овакву поделу:        РАЗ-ЉУ-ТИ-ТИ, ОД-У-ЗЕ-ТИ, ИС-ТЕ-РА-ТИ…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Разлог за овакву поделу речи на слогове јесте чињеница да се префикси </a:t>
            </a:r>
            <a:r>
              <a:rPr kumimoji="0" lang="sr-Latn-RS" altLang="sr-Latn-R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раз-, од-, из-</a:t>
            </a: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осећају као посебни делови сложених речи и имају своје значење.</a:t>
            </a:r>
          </a:p>
        </p:txBody>
      </p:sp>
    </p:spTree>
    <p:extLst>
      <p:ext uri="{BB962C8B-B14F-4D97-AF65-F5344CB8AC3E}">
        <p14:creationId xmlns:p14="http://schemas.microsoft.com/office/powerpoint/2010/main" val="58056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56" y="272780"/>
            <a:ext cx="8534400" cy="1507067"/>
          </a:xfrm>
        </p:spPr>
        <p:txBody>
          <a:bodyPr/>
          <a:lstStyle/>
          <a:p>
            <a:r>
              <a:rPr lang="sr-Cyrl-RS" dirty="0" smtClean="0"/>
              <a:t>Растављање речи на крају реда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207818" y="1574028"/>
            <a:ext cx="117791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Реч </a:t>
            </a:r>
            <a:r>
              <a:rPr lang="ru-RU" dirty="0"/>
              <a:t>се раставља тамо где би требало да буде граница </a:t>
            </a:r>
            <a:r>
              <a:rPr lang="ru-RU" dirty="0" smtClean="0">
                <a:hlinkClick r:id="rId2"/>
              </a:rPr>
              <a:t>слога</a:t>
            </a:r>
            <a:r>
              <a:rPr lang="ru-RU" dirty="0" smtClean="0"/>
              <a:t> ( Бе – о – град, пи – са – ти)</a:t>
            </a:r>
          </a:p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Не </a:t>
            </a:r>
            <a:r>
              <a:rPr lang="ru-RU" dirty="0"/>
              <a:t>може да се пренесе само једно слово у следећи ред – ако има места за цртицу, има и за то једно </a:t>
            </a:r>
            <a:r>
              <a:rPr lang="ru-RU" dirty="0" smtClean="0"/>
              <a:t>слово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Један самогласник може остати у горњем реду ако чини цео слог ( у – чионица)</a:t>
            </a:r>
          </a:p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Једносложне </a:t>
            </a:r>
            <a:r>
              <a:rPr lang="ru-RU" dirty="0"/>
              <a:t>речи се не могу раставити, без обзира на то од колико слова се </a:t>
            </a:r>
            <a:r>
              <a:rPr lang="ru-RU" dirty="0" smtClean="0"/>
              <a:t>састоје</a:t>
            </a:r>
          </a:p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Ако је на месту где се реч раставља постојала полусложеничка цртица (два-три пута, аутo-трке, нон-стоп), онда се једна цртица пише на крају а друга на почетку наредног </a:t>
            </a:r>
            <a:r>
              <a:rPr lang="ru-RU" dirty="0" smtClean="0"/>
              <a:t>реда ( црвено –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                 - бели)</a:t>
            </a:r>
          </a:p>
          <a:p>
            <a:endParaRPr lang="ru-RU" dirty="0"/>
          </a:p>
          <a:p>
            <a:r>
              <a:rPr lang="ru-RU" dirty="0" smtClean="0"/>
              <a:t>Када се пише латиницом, никада не треба раздвајати слова састављена од два знака ( не </a:t>
            </a:r>
          </a:p>
          <a:p>
            <a:r>
              <a:rPr lang="sr-Latn-RS" dirty="0" smtClean="0"/>
              <a:t>Slavl – je, </a:t>
            </a:r>
            <a:r>
              <a:rPr lang="sr-Cyrl-RS" dirty="0" smtClean="0"/>
              <a:t> него </a:t>
            </a:r>
            <a:r>
              <a:rPr lang="sr-Latn-RS" dirty="0" smtClean="0"/>
              <a:t>slav – lje</a:t>
            </a:r>
            <a:r>
              <a:rPr lang="sr-Cyrl-RS" dirty="0" smtClean="0"/>
              <a:t>)</a:t>
            </a:r>
          </a:p>
          <a:p>
            <a:endParaRPr lang="sr-Cyrl-RS" dirty="0"/>
          </a:p>
          <a:p>
            <a:r>
              <a:rPr lang="sr-Cyrl-RS" dirty="0" smtClean="0"/>
              <a:t>Потребно је речи растављати на саставне делове ( школ – ски; пре – по – знати). Уколико не препознајете од којих се делова речи састоје, раставите речи на слогове ( про – у – чи – ти)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730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16" y="682094"/>
            <a:ext cx="485463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Милан и Марко</a:t>
            </a:r>
            <a:endParaRPr lang="sr-Latn-R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lnSpc>
                <a:spcPct val="150000"/>
              </a:lnSpc>
              <a:spcAft>
                <a:spcPts val="0"/>
              </a:spcAft>
            </a:pP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sr-Latn-R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Милан   и   Марко  су 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добри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</a:rPr>
              <a:t>    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друго</a:t>
            </a:r>
            <a:r>
              <a:rPr lang="en-U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sr-Latn-RS" sz="105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ви.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Иду у </a:t>
            </a:r>
            <a:r>
              <a:rPr lang="sr-Cyrl-RS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шести</a:t>
            </a:r>
            <a:r>
              <a:rPr lang="sr-Cyrl-CS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разред и друже се.  Често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играју  игр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е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на   компјутеру  или</a:t>
            </a:r>
            <a:r>
              <a:rPr lang="sr-Cyrl-RS" dirty="0">
                <a:latin typeface="Calibri" panose="020F0502020204030204" pitchFamily="34" charset="0"/>
                <a:ea typeface="Times New Roman" panose="02020603050405020304" pitchFamily="18" charset="0"/>
              </a:rPr>
              <a:t> једу </a:t>
            </a:r>
            <a:r>
              <a:rPr lang="sr-Cyrl-R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сла-</a:t>
            </a:r>
            <a:endParaRPr lang="sr-Latn-RS" sz="105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R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долед</a:t>
            </a: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Обојица       тренирају      кошарку.</a:t>
            </a:r>
            <a:endParaRPr lang="sr-Latn-R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На    утакмицама   један   другом  </a:t>
            </a: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добацу</a:t>
            </a:r>
            <a:r>
              <a:rPr lang="sr-Cyrl-CS" b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sr-Latn-RS" sz="105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ју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  лопту      и     добро      сарађују.  Када 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sr-Latn-R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имају      пуно    домаћих    задатака   </a:t>
            </a: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заје</a:t>
            </a:r>
            <a:r>
              <a:rPr lang="sr-Cyrl-CS" b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sr-Latn-RS" sz="105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дно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   их     раде     код       Милана.      Пи</a:t>
            </a:r>
            <a:r>
              <a:rPr lang="sr-Cyrl-CS" b="1" dirty="0"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sr-Latn-R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шу,       рачунају,      а      онда       </a:t>
            </a: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провера-                 </a:t>
            </a:r>
            <a:r>
              <a:rPr lang="en-U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sr-Cyrl-C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вају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   резултате.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sr-Cyrl-CS" dirty="0">
                <a:latin typeface="Calibri" panose="020F0502020204030204" pitchFamily="34" charset="0"/>
                <a:ea typeface="Times New Roman" panose="02020603050405020304" pitchFamily="18" charset="0"/>
              </a:rPr>
              <a:t> Једва чекају   да   дође      распуст  да  би заједно путовали на море.</a:t>
            </a:r>
            <a:endParaRPr lang="sr-Latn-R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91942" y="167886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sr-Cyrl-R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sr-Cyrl-RS" sz="1600" dirty="0" smtClean="0">
                <a:ea typeface="Times New Roman" panose="02020603050405020304" pitchFamily="18" charset="0"/>
              </a:rPr>
              <a:t>Која </a:t>
            </a:r>
            <a:r>
              <a:rPr lang="sr-Cyrl-RS" sz="1600" dirty="0">
                <a:ea typeface="Times New Roman" panose="02020603050405020304" pitchFamily="18" charset="0"/>
              </a:rPr>
              <a:t>је прва подвучена реч? (</a:t>
            </a:r>
            <a:r>
              <a:rPr lang="sr-Cyrl-RS" sz="1600" b="1" i="1" dirty="0">
                <a:solidFill>
                  <a:schemeClr val="accent6"/>
                </a:solidFill>
                <a:ea typeface="Times New Roman" panose="02020603050405020304" pitchFamily="18" charset="0"/>
              </a:rPr>
              <a:t>другови</a:t>
            </a:r>
            <a:r>
              <a:rPr lang="sr-Cyrl-RS" sz="1600" dirty="0">
                <a:ea typeface="Times New Roman" panose="02020603050405020304" pitchFamily="18" charset="0"/>
              </a:rPr>
              <a:t>)</a:t>
            </a:r>
            <a:endParaRPr lang="sr-Latn-RS" sz="16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RS" sz="1600" dirty="0" smtClean="0">
                <a:ea typeface="Times New Roman" panose="02020603050405020304" pitchFamily="18" charset="0"/>
              </a:rPr>
              <a:t>- Колико </a:t>
            </a:r>
            <a:r>
              <a:rPr lang="sr-Cyrl-RS" sz="1600" dirty="0">
                <a:ea typeface="Times New Roman" panose="02020603050405020304" pitchFamily="18" charset="0"/>
              </a:rPr>
              <a:t>има самогласника? Који су?</a:t>
            </a:r>
            <a:endParaRPr lang="sr-Latn-RS" sz="1600" dirty="0">
              <a:ea typeface="Times New Roman" panose="02020603050405020304" pitchFamily="18" charset="0"/>
            </a:endParaRPr>
          </a:p>
          <a:p>
            <a:r>
              <a:rPr lang="sr-Cyrl-RS" sz="1600" dirty="0" smtClean="0">
                <a:ea typeface="Times New Roman" panose="02020603050405020304" pitchFamily="18" charset="0"/>
              </a:rPr>
              <a:t>- Колико </a:t>
            </a:r>
            <a:r>
              <a:rPr lang="sr-Cyrl-RS" sz="1600" dirty="0">
                <a:ea typeface="Times New Roman" panose="02020603050405020304" pitchFamily="18" charset="0"/>
              </a:rPr>
              <a:t>има слогова у овој речи? </a:t>
            </a:r>
            <a:endParaRPr lang="sr-Cyrl-RS" sz="1600" dirty="0" smtClean="0">
              <a:ea typeface="Times New Roman" panose="02020603050405020304" pitchFamily="18" charset="0"/>
            </a:endParaRPr>
          </a:p>
          <a:p>
            <a:r>
              <a:rPr lang="sr-Cyrl-RS" sz="1600" dirty="0" smtClean="0"/>
              <a:t>- На </a:t>
            </a:r>
            <a:r>
              <a:rPr lang="sr-Cyrl-RS" sz="1600" dirty="0"/>
              <a:t>ком се самогласнику раставља ова реч на </a:t>
            </a:r>
            <a:r>
              <a:rPr lang="sr-Cyrl-RS" sz="1600" dirty="0" smtClean="0"/>
              <a:t>  </a:t>
            </a:r>
          </a:p>
          <a:p>
            <a:r>
              <a:rPr lang="sr-Cyrl-RS" sz="1600" dirty="0"/>
              <a:t> </a:t>
            </a:r>
            <a:r>
              <a:rPr lang="sr-Cyrl-RS" sz="1600" dirty="0" smtClean="0"/>
              <a:t>  крају </a:t>
            </a:r>
            <a:r>
              <a:rPr lang="sr-Cyrl-RS" sz="1600" dirty="0"/>
              <a:t>реда? </a:t>
            </a:r>
            <a:endParaRPr lang="sr-Latn-RS" sz="1600" dirty="0"/>
          </a:p>
          <a:p>
            <a:r>
              <a:rPr lang="sr-Cyrl-RS" sz="1600" dirty="0" smtClean="0"/>
              <a:t>- На </a:t>
            </a:r>
            <a:r>
              <a:rPr lang="sr-Cyrl-RS" sz="1600" dirty="0"/>
              <a:t>ком се још самогласнику може раставити ова реч у нови ред?</a:t>
            </a:r>
            <a:endParaRPr lang="sr-Latn-RS" sz="16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0365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315" y="231392"/>
            <a:ext cx="116627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Задаци: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Колико слогова има свака од ових речи?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виљушка ____                тетка _____                    ној 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крушка _____                 сломити_____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У овим речима слогови су се измешали. Помози им да пронађу своје место и напиши речи.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ке-кли-ри________                      ја-си-ца-ли________       ра-жи-фа_______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за-ли-ца-ли________                  бу-ка-ја________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На којим местима се следеће речи могу прекинути да би се пренеле у други ред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 место где ћеш прекинути реч стави цртицу):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свила______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колица_______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продавац________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Јагодина________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5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1126"/>
            <a:ext cx="1209501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Следећу реченицу растави на речи и слогове:</a:t>
            </a:r>
          </a:p>
          <a:p>
            <a:r>
              <a:rPr lang="ru-RU" dirty="0"/>
              <a:t>                                  Прави пријатељ има велико срце.</a:t>
            </a:r>
          </a:p>
          <a:p>
            <a:r>
              <a:rPr lang="ru-RU" dirty="0"/>
              <a:t>    речи: _________________________________________________________________________________</a:t>
            </a:r>
          </a:p>
          <a:p>
            <a:r>
              <a:rPr lang="ru-RU" dirty="0"/>
              <a:t>    слогови: </a:t>
            </a:r>
            <a:r>
              <a:rPr lang="ru-RU" dirty="0" smtClean="0"/>
              <a:t>_______________________________________________________________________________</a:t>
            </a:r>
          </a:p>
          <a:p>
            <a:endParaRPr lang="ru-RU" dirty="0"/>
          </a:p>
          <a:p>
            <a:r>
              <a:rPr lang="ru-RU" dirty="0"/>
              <a:t>2. У реченици из претходног задатка у двема речима глас р је употребљен као сугласник, а у једној као  самогласник (слоготворно р). Напиши те речи на одговарајуће линије. Свакој од написаних речи додај још по три из следећег низа водећи рачуна о улози гласа р у слогу: продужити, трска, ограда, поцрнети, граматика, грло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сугласником</a:t>
            </a:r>
            <a:r>
              <a:rPr lang="en-US" dirty="0"/>
              <a:t> </a:t>
            </a:r>
            <a:r>
              <a:rPr lang="en-US" i="1" dirty="0"/>
              <a:t>р</a:t>
            </a:r>
            <a:r>
              <a:rPr lang="en-US" dirty="0"/>
              <a:t>: </a:t>
            </a:r>
            <a:r>
              <a:rPr lang="en-US" dirty="0" smtClean="0"/>
              <a:t>__________________,______________, _________________, ___________________</a:t>
            </a:r>
            <a:endParaRPr lang="sr-Latn-RS" dirty="0"/>
          </a:p>
          <a:p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слоготворним</a:t>
            </a:r>
            <a:r>
              <a:rPr lang="en-US" dirty="0"/>
              <a:t> </a:t>
            </a:r>
            <a:r>
              <a:rPr lang="en-US" i="1" dirty="0"/>
              <a:t>р: </a:t>
            </a:r>
            <a:r>
              <a:rPr lang="en-US" i="1" dirty="0" smtClean="0"/>
              <a:t>___________________,_______________, ____________, ___________</a:t>
            </a:r>
            <a:endParaRPr lang="sr-Cyrl-RS" i="1" dirty="0" smtClean="0"/>
          </a:p>
          <a:p>
            <a:endParaRPr lang="sr-Cyrl-RS" i="1" dirty="0"/>
          </a:p>
          <a:p>
            <a:r>
              <a:rPr lang="en-US" dirty="0"/>
              <a:t>3. </a:t>
            </a:r>
            <a:r>
              <a:rPr lang="en-US" dirty="0" err="1"/>
              <a:t>Подвуци</a:t>
            </a:r>
            <a:r>
              <a:rPr lang="en-US" dirty="0"/>
              <a:t> </a:t>
            </a:r>
            <a:r>
              <a:rPr lang="en-US" dirty="0" err="1"/>
              <a:t>реч</a:t>
            </a:r>
            <a:r>
              <a:rPr lang="en-US" dirty="0"/>
              <a:t> у </a:t>
            </a:r>
            <a:r>
              <a:rPr lang="en-US" dirty="0" err="1"/>
              <a:t>којој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употребљено</a:t>
            </a:r>
            <a:r>
              <a:rPr lang="en-US" dirty="0"/>
              <a:t> </a:t>
            </a:r>
            <a:r>
              <a:rPr lang="en-US" i="1" dirty="0" err="1"/>
              <a:t>слоготворно</a:t>
            </a:r>
            <a:r>
              <a:rPr lang="en-US" i="1" dirty="0"/>
              <a:t> р</a:t>
            </a:r>
            <a:r>
              <a:rPr lang="en-US" dirty="0"/>
              <a:t> у </a:t>
            </a:r>
            <a:r>
              <a:rPr lang="en-US" dirty="0" err="1"/>
              <a:t>следећем</a:t>
            </a:r>
            <a:r>
              <a:rPr lang="en-US" dirty="0"/>
              <a:t> </a:t>
            </a:r>
            <a:r>
              <a:rPr lang="en-US" dirty="0" err="1"/>
              <a:t>низу</a:t>
            </a:r>
            <a:r>
              <a:rPr lang="en-US" dirty="0"/>
              <a:t>: </a:t>
            </a:r>
            <a:r>
              <a:rPr lang="en-US" i="1" dirty="0" err="1"/>
              <a:t>трава</a:t>
            </a:r>
            <a:r>
              <a:rPr lang="en-US" dirty="0"/>
              <a:t>, </a:t>
            </a:r>
            <a:r>
              <a:rPr lang="en-US" i="1" dirty="0" err="1"/>
              <a:t>коприва</a:t>
            </a:r>
            <a:r>
              <a:rPr lang="en-US" dirty="0"/>
              <a:t>, </a:t>
            </a:r>
            <a:r>
              <a:rPr lang="en-US" i="1" dirty="0" err="1"/>
              <a:t>орхидеја</a:t>
            </a:r>
            <a:r>
              <a:rPr lang="en-US" dirty="0"/>
              <a:t>,   </a:t>
            </a:r>
            <a:endParaRPr lang="sr-Latn-RS" dirty="0"/>
          </a:p>
          <a:p>
            <a:r>
              <a:rPr lang="en-US" i="1" dirty="0"/>
              <a:t>     </a:t>
            </a:r>
            <a:r>
              <a:rPr lang="en-US" i="1" dirty="0" err="1"/>
              <a:t>бршљан</a:t>
            </a:r>
            <a:r>
              <a:rPr lang="en-US" dirty="0"/>
              <a:t>, </a:t>
            </a:r>
            <a:r>
              <a:rPr lang="en-US" i="1" dirty="0" err="1"/>
              <a:t>каранфил</a:t>
            </a:r>
            <a:r>
              <a:rPr lang="en-US" dirty="0"/>
              <a:t>, </a:t>
            </a:r>
            <a:r>
              <a:rPr lang="en-US" i="1" dirty="0" err="1"/>
              <a:t>коров</a:t>
            </a:r>
            <a:r>
              <a:rPr lang="en-US" i="1" dirty="0"/>
              <a:t>.</a:t>
            </a:r>
            <a:endParaRPr lang="sr-Latn-RS" dirty="0"/>
          </a:p>
          <a:p>
            <a:r>
              <a:rPr lang="en-US" i="1" dirty="0"/>
              <a:t>    </a:t>
            </a:r>
            <a:r>
              <a:rPr lang="en-US" dirty="0"/>
              <a:t>а) </a:t>
            </a:r>
            <a:r>
              <a:rPr lang="en-US" dirty="0" err="1"/>
              <a:t>Подвучену</a:t>
            </a:r>
            <a:r>
              <a:rPr lang="en-US" dirty="0"/>
              <a:t> </a:t>
            </a:r>
            <a:r>
              <a:rPr lang="en-US" dirty="0" err="1"/>
              <a:t>реч</a:t>
            </a:r>
            <a:r>
              <a:rPr lang="en-US" dirty="0"/>
              <a:t> </a:t>
            </a:r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линију</a:t>
            </a:r>
            <a:r>
              <a:rPr lang="en-US" dirty="0"/>
              <a:t> и </a:t>
            </a:r>
            <a:r>
              <a:rPr lang="en-US" dirty="0" err="1"/>
              <a:t>усправном</a:t>
            </a:r>
            <a:r>
              <a:rPr lang="en-US" dirty="0"/>
              <a:t> </a:t>
            </a:r>
            <a:r>
              <a:rPr lang="en-US" dirty="0" err="1"/>
              <a:t>цртом</a:t>
            </a:r>
            <a:r>
              <a:rPr lang="en-US" dirty="0"/>
              <a:t> </a:t>
            </a:r>
            <a:r>
              <a:rPr lang="en-US" dirty="0" err="1"/>
              <a:t>растави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слогове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                         ____________________________</a:t>
            </a:r>
            <a:endParaRPr lang="sr-Latn-RS" dirty="0"/>
          </a:p>
          <a:p>
            <a:r>
              <a:rPr lang="en-US" dirty="0"/>
              <a:t>    б) 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гласови</a:t>
            </a:r>
            <a:r>
              <a:rPr lang="en-US" dirty="0"/>
              <a:t> </a:t>
            </a:r>
            <a:r>
              <a:rPr lang="en-US" dirty="0" err="1"/>
              <a:t>чине</a:t>
            </a:r>
            <a:r>
              <a:rPr lang="en-US" dirty="0"/>
              <a:t> </a:t>
            </a:r>
            <a:r>
              <a:rPr lang="en-US" dirty="0" err="1"/>
              <a:t>први</a:t>
            </a:r>
            <a:r>
              <a:rPr lang="en-US" dirty="0"/>
              <a:t> </a:t>
            </a:r>
            <a:r>
              <a:rPr lang="en-US" dirty="0" err="1"/>
              <a:t>слог</a:t>
            </a:r>
            <a:r>
              <a:rPr lang="en-US" dirty="0"/>
              <a:t> у </a:t>
            </a:r>
            <a:r>
              <a:rPr lang="en-US" dirty="0" err="1"/>
              <a:t>написаној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?  _________________</a:t>
            </a:r>
            <a:endParaRPr lang="sr-Latn-RS" dirty="0"/>
          </a:p>
          <a:p>
            <a:r>
              <a:rPr lang="en-US" dirty="0"/>
              <a:t>    в)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сваки</a:t>
            </a:r>
            <a:r>
              <a:rPr lang="en-US" dirty="0"/>
              <a:t> </a:t>
            </a:r>
            <a:r>
              <a:rPr lang="en-US" dirty="0" err="1"/>
              <a:t>написани</a:t>
            </a:r>
            <a:r>
              <a:rPr lang="en-US" dirty="0"/>
              <a:t> </a:t>
            </a:r>
            <a:r>
              <a:rPr lang="en-US" dirty="0" err="1"/>
              <a:t>глас</a:t>
            </a:r>
            <a:r>
              <a:rPr lang="en-US" dirty="0"/>
              <a:t> </a:t>
            </a:r>
            <a:r>
              <a:rPr lang="en-US" dirty="0" err="1"/>
              <a:t>напиши</a:t>
            </a:r>
            <a:r>
              <a:rPr lang="en-US" dirty="0"/>
              <a:t> </a:t>
            </a:r>
            <a:r>
              <a:rPr lang="en-US" dirty="0" err="1"/>
              <a:t>какав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звучности</a:t>
            </a:r>
            <a:r>
              <a:rPr lang="en-US" dirty="0"/>
              <a:t> и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месту</a:t>
            </a:r>
            <a:r>
              <a:rPr lang="en-US" dirty="0"/>
              <a:t> </a:t>
            </a:r>
            <a:r>
              <a:rPr lang="en-US" dirty="0" err="1"/>
              <a:t>изговора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       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звучности</a:t>
            </a:r>
            <a:r>
              <a:rPr lang="en-US" dirty="0"/>
              <a:t>: _______________________________________________________                                    </a:t>
            </a:r>
            <a:endParaRPr lang="sr-Latn-RS" dirty="0"/>
          </a:p>
          <a:p>
            <a:r>
              <a:rPr lang="en-US" dirty="0"/>
              <a:t>       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месту</a:t>
            </a:r>
            <a:r>
              <a:rPr lang="en-US" dirty="0"/>
              <a:t> </a:t>
            </a:r>
            <a:r>
              <a:rPr lang="en-US" dirty="0" err="1"/>
              <a:t>изговора</a:t>
            </a:r>
            <a:r>
              <a:rPr lang="en-US" dirty="0"/>
              <a:t>: _____________________________________________________</a:t>
            </a:r>
            <a:endParaRPr lang="sr-Latn-RS" dirty="0"/>
          </a:p>
          <a:p>
            <a:r>
              <a:rPr lang="en-US" dirty="0"/>
              <a:t>4. </a:t>
            </a:r>
            <a:r>
              <a:rPr lang="en-US" dirty="0" err="1"/>
              <a:t>Следећа</a:t>
            </a:r>
            <a:r>
              <a:rPr lang="en-US" dirty="0"/>
              <a:t> </a:t>
            </a:r>
            <a:r>
              <a:rPr lang="en-US" dirty="0" err="1"/>
              <a:t>залепљена</a:t>
            </a:r>
            <a:r>
              <a:rPr lang="en-US" dirty="0"/>
              <a:t> </a:t>
            </a:r>
            <a:r>
              <a:rPr lang="en-US" dirty="0" err="1"/>
              <a:t>реченица</a:t>
            </a:r>
            <a:r>
              <a:rPr lang="en-US" dirty="0"/>
              <a:t> </a:t>
            </a:r>
            <a:r>
              <a:rPr lang="en-US" dirty="0" err="1"/>
              <a:t>чека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одлепиш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    </a:t>
            </a:r>
            <a:r>
              <a:rPr lang="en-US" dirty="0" err="1"/>
              <a:t>Речибашкаоиљудиимајусвојживотсвојерођењеисвојусмрт</a:t>
            </a:r>
            <a:r>
              <a:rPr lang="en-US" dirty="0"/>
              <a:t>. (М. </a:t>
            </a:r>
            <a:r>
              <a:rPr lang="en-US" dirty="0" err="1"/>
              <a:t>Шипка</a:t>
            </a:r>
            <a:r>
              <a:rPr lang="en-US" dirty="0"/>
              <a:t>)</a:t>
            </a:r>
            <a:endParaRPr lang="sr-Latn-RS" dirty="0"/>
          </a:p>
          <a:p>
            <a:endParaRPr lang="sr-Latn-R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2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208" y="109549"/>
            <a:ext cx="111058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r-Cyrl-C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(решење </a:t>
            </a:r>
            <a:r>
              <a:rPr lang="sr-Cyrl-C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задатака)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r-Cyrl-C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r-Cyrl-C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Колико слогова има свака од ових речи?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виљушка __3__                тетка _2_                   ној _1_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крушка __2___                 сломити__3__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У овим речима слогови су се измешали. Помози им да пронађу своје место и напиши речи.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ке-кли-ри    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кликери 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ја-си-ца-ли 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сијалица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ра-жи-фа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жирафа 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за-ли-ца-ли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лизалица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бу-ка-ја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јабука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На којим местима се следеће речи могу прекинути да би се пренеле у други ред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(на место где ћеш прекинути реч стави цртицу):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свила       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сви-ла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колица     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ко-ли-ца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продавац 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про-да-вац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Јагодина    </a:t>
            </a:r>
            <a:r>
              <a:rPr lang="sr-Cyrl-C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Ја-го-ди-на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r-Cyrl-C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5434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638</Words>
  <Application>Microsoft Office PowerPoint</Application>
  <PresentationFormat>Widescreen</PresentationFormat>
  <Paragraphs>133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SimSun</vt:lpstr>
      <vt:lpstr>Arial</vt:lpstr>
      <vt:lpstr>Calibri</vt:lpstr>
      <vt:lpstr>Century Gothic</vt:lpstr>
      <vt:lpstr>Tahoma</vt:lpstr>
      <vt:lpstr>Times New Roman</vt:lpstr>
      <vt:lpstr>Wingdings 3</vt:lpstr>
      <vt:lpstr>Slice</vt:lpstr>
      <vt:lpstr>Подела речи на слогове</vt:lpstr>
      <vt:lpstr>PowerPoint Presentation</vt:lpstr>
      <vt:lpstr>PowerPoint Presentation</vt:lpstr>
      <vt:lpstr>PowerPoint Presentation</vt:lpstr>
      <vt:lpstr>Растављање речи на крају реда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Подела речи на слогове</dc:title>
  <dc:creator>PCuser</dc:creator>
  <cp:lastModifiedBy>PCuser</cp:lastModifiedBy>
  <cp:revision>7</cp:revision>
  <dcterms:created xsi:type="dcterms:W3CDTF">2019-11-01T14:02:37Z</dcterms:created>
  <dcterms:modified xsi:type="dcterms:W3CDTF">2019-11-04T18:34:54Z</dcterms:modified>
</cp:coreProperties>
</file>